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90262-4BAC-4666-AEAE-2753DFA85DA5}" type="datetimeFigureOut">
              <a:rPr lang="sk-SK" smtClean="0"/>
              <a:pPr/>
              <a:t>11. 3. 2019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239C0-C41D-4BA0-978F-D8B0FBDEE94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F7C6-72C3-4BB3-B9BA-014E62715057}" type="datetimeFigureOut">
              <a:rPr lang="sk-SK" smtClean="0"/>
              <a:pPr/>
              <a:t>11. 3. 2019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B018-7A79-45B9-8AAB-BFBB51E9E9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F7C6-72C3-4BB3-B9BA-014E62715057}" type="datetimeFigureOut">
              <a:rPr lang="sk-SK" smtClean="0"/>
              <a:pPr/>
              <a:t>11. 3. 2019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B018-7A79-45B9-8AAB-BFBB51E9E9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F7C6-72C3-4BB3-B9BA-014E62715057}" type="datetimeFigureOut">
              <a:rPr lang="sk-SK" smtClean="0"/>
              <a:pPr/>
              <a:t>11. 3. 2019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B018-7A79-45B9-8AAB-BFBB51E9E9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F7C6-72C3-4BB3-B9BA-014E62715057}" type="datetimeFigureOut">
              <a:rPr lang="sk-SK" smtClean="0"/>
              <a:pPr/>
              <a:t>11. 3. 2019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B018-7A79-45B9-8AAB-BFBB51E9E9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F7C6-72C3-4BB3-B9BA-014E62715057}" type="datetimeFigureOut">
              <a:rPr lang="sk-SK" smtClean="0"/>
              <a:pPr/>
              <a:t>11. 3. 2019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B018-7A79-45B9-8AAB-BFBB51E9E9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F7C6-72C3-4BB3-B9BA-014E62715057}" type="datetimeFigureOut">
              <a:rPr lang="sk-SK" smtClean="0"/>
              <a:pPr/>
              <a:t>11. 3. 2019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B018-7A79-45B9-8AAB-BFBB51E9E9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F7C6-72C3-4BB3-B9BA-014E62715057}" type="datetimeFigureOut">
              <a:rPr lang="sk-SK" smtClean="0"/>
              <a:pPr/>
              <a:t>11. 3. 2019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B018-7A79-45B9-8AAB-BFBB51E9E9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F7C6-72C3-4BB3-B9BA-014E62715057}" type="datetimeFigureOut">
              <a:rPr lang="sk-SK" smtClean="0"/>
              <a:pPr/>
              <a:t>11. 3. 2019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B018-7A79-45B9-8AAB-BFBB51E9E9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F7C6-72C3-4BB3-B9BA-014E62715057}" type="datetimeFigureOut">
              <a:rPr lang="sk-SK" smtClean="0"/>
              <a:pPr/>
              <a:t>11. 3. 2019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B018-7A79-45B9-8AAB-BFBB51E9E9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F7C6-72C3-4BB3-B9BA-014E62715057}" type="datetimeFigureOut">
              <a:rPr lang="sk-SK" smtClean="0"/>
              <a:pPr/>
              <a:t>11. 3. 2019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B018-7A79-45B9-8AAB-BFBB51E9E9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F7C6-72C3-4BB3-B9BA-014E62715057}" type="datetimeFigureOut">
              <a:rPr lang="sk-SK" smtClean="0"/>
              <a:pPr/>
              <a:t>11. 3. 2019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B018-7A79-45B9-8AAB-BFBB51E9E9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CF7C6-72C3-4BB3-B9BA-014E62715057}" type="datetimeFigureOut">
              <a:rPr lang="sk-SK" smtClean="0"/>
              <a:pPr/>
              <a:t>11. 3. 2019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7B018-7A79-45B9-8AAB-BFBB51E9E94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ozko.mrkvicka@gmail.com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www.gmail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hyperlink" Target="http://blog.portal.sk/" TargetMode="External"/><Relationship Id="rId7" Type="http://schemas.openxmlformats.org/officeDocument/2006/relationships/hyperlink" Target="http://birdz.sk/blogy/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nnikn.sk/blog/" TargetMode="External"/><Relationship Id="rId11" Type="http://schemas.openxmlformats.org/officeDocument/2006/relationships/image" Target="../media/image22.jpeg"/><Relationship Id="rId5" Type="http://schemas.openxmlformats.org/officeDocument/2006/relationships/hyperlink" Target="https://blog.sme.sk/" TargetMode="External"/><Relationship Id="rId10" Type="http://schemas.openxmlformats.org/officeDocument/2006/relationships/hyperlink" Target="http://blog.pravda.sk/abecedny-zoznam-blogov/" TargetMode="External"/><Relationship Id="rId4" Type="http://schemas.openxmlformats.org/officeDocument/2006/relationships/hyperlink" Target="https://menucka.sk/magazin/najlepsie-slovenske-foodblogy-1/" TargetMode="External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r>
              <a:rPr lang="sk-SK" b="1" dirty="0" smtClean="0">
                <a:solidFill>
                  <a:srgbClr val="FFC000"/>
                </a:solidFill>
              </a:rPr>
              <a:t>Téma :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>
                <a:solidFill>
                  <a:srgbClr val="00B0F0"/>
                </a:solidFill>
              </a:rPr>
              <a:t>KOMUNIKÁCIA A SPOLUPRÁCA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57554" y="1500174"/>
            <a:ext cx="5572196" cy="571504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Vieš čo je to komunikácia</a:t>
            </a:r>
            <a:r>
              <a:rPr lang="en-US" dirty="0" smtClean="0"/>
              <a:t>?</a:t>
            </a:r>
            <a:endParaRPr lang="sk-SK" dirty="0"/>
          </a:p>
        </p:txBody>
      </p:sp>
      <p:pic>
        <p:nvPicPr>
          <p:cNvPr id="4" name="Obrázek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3116"/>
            <a:ext cx="2466975" cy="1847850"/>
          </a:xfrm>
          <a:prstGeom prst="rect">
            <a:avLst/>
          </a:prstGeom>
        </p:spPr>
      </p:pic>
      <p:pic>
        <p:nvPicPr>
          <p:cNvPr id="5" name="Obrázek 4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57694"/>
            <a:ext cx="2762269" cy="207170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071802" y="5000636"/>
            <a:ext cx="5429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V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ýmena 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informácií, myšlienok, názorov a pocitov medzi živými bytosťami obyčajne prostredníctvom spoločnej sústavy symbolov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071802" y="2428868"/>
            <a:ext cx="5429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Výmena informácií, myšlienok, názorov a pocitov medzi živými bytosťami obyčajne prostredníctvom spoločnej sústavy symbolov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prostredníctvom IT zariadení a služieb internetu</a:t>
            </a:r>
          </a:p>
          <a:p>
            <a:endParaRPr lang="sk-SK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1</a:t>
            </a:r>
            <a:endParaRPr lang="sk-SK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4686304" cy="1143000"/>
          </a:xfrm>
        </p:spPr>
        <p:txBody>
          <a:bodyPr/>
          <a:lstStyle/>
          <a:p>
            <a:r>
              <a:rPr lang="sk-SK" dirty="0" smtClean="0">
                <a:solidFill>
                  <a:srgbClr val="00B0F0"/>
                </a:solidFill>
              </a:rPr>
              <a:t>Diskusné fórum</a:t>
            </a:r>
            <a:endParaRPr lang="sk-SK" dirty="0">
              <a:solidFill>
                <a:srgbClr val="00B0F0"/>
              </a:solidFill>
            </a:endParaRPr>
          </a:p>
        </p:txBody>
      </p:sp>
      <p:pic>
        <p:nvPicPr>
          <p:cNvPr id="4" name="Zástupný symbol pro obsah 3" descr="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6446" y="214290"/>
            <a:ext cx="3000396" cy="1800238"/>
          </a:xfrm>
        </p:spPr>
      </p:pic>
      <p:sp>
        <p:nvSpPr>
          <p:cNvPr id="5" name="TextovéPole 4"/>
          <p:cNvSpPr txBox="1"/>
          <p:nvPr/>
        </p:nvSpPr>
        <p:spPr>
          <a:xfrm>
            <a:off x="428596" y="1214422"/>
            <a:ext cx="5429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Obdobné </a:t>
            </a:r>
            <a:r>
              <a:rPr lang="sk-SK" dirty="0" err="1" smtClean="0">
                <a:solidFill>
                  <a:schemeClr val="bg1">
                    <a:lumMod val="50000"/>
                  </a:schemeClr>
                </a:solidFill>
              </a:rPr>
              <a:t>blogu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, tu však prispievatelia do fóra vyjadrujú svoje názory a postoje k danej téme. Problematikou ostáva </a:t>
            </a:r>
            <a:r>
              <a:rPr lang="sk-SK" dirty="0" err="1" smtClean="0">
                <a:solidFill>
                  <a:schemeClr val="bg1">
                    <a:lumMod val="50000"/>
                  </a:schemeClr>
                </a:solidFill>
              </a:rPr>
              <a:t>cenzúrovanie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diskusných fór. Vulgárnosť, všetko čo zákony zakazujú, urážlivé výroky a pod. sú pod </a:t>
            </a:r>
            <a:r>
              <a:rPr lang="sk-SK" dirty="0" err="1" smtClean="0">
                <a:solidFill>
                  <a:schemeClr val="bg1">
                    <a:lumMod val="50000"/>
                  </a:schemeClr>
                </a:solidFill>
              </a:rPr>
              <a:t>cenzúrov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71472" y="2928934"/>
            <a:ext cx="6929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dirty="0" smtClean="0"/>
              <a:t>Diskusné fórum je tvorené komunitou (spoločenstvom ľudí) vo virtuálnom svete, ktorí komunikujú za účelom vyjadrenia názoru k aktuálnej téme z rôznych oblastí života.</a:t>
            </a:r>
            <a:endParaRPr lang="sk-SK" dirty="0"/>
          </a:p>
        </p:txBody>
      </p:sp>
      <p:sp>
        <p:nvSpPr>
          <p:cNvPr id="7" name="TextovéPole 6"/>
          <p:cNvSpPr txBox="1"/>
          <p:nvPr/>
        </p:nvSpPr>
        <p:spPr>
          <a:xfrm>
            <a:off x="642910" y="4286256"/>
            <a:ext cx="64294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dirty="0" smtClean="0">
                <a:solidFill>
                  <a:srgbClr val="00B0F0"/>
                </a:solidFill>
              </a:rPr>
              <a:t>Predchodcami diskusných fór boli </a:t>
            </a:r>
            <a:r>
              <a:rPr lang="sk-SK" b="1" dirty="0" err="1" smtClean="0">
                <a:solidFill>
                  <a:srgbClr val="00B0F0"/>
                </a:solidFill>
              </a:rPr>
              <a:t>bulettiny</a:t>
            </a:r>
            <a:r>
              <a:rPr lang="sk-SK" dirty="0" smtClean="0">
                <a:solidFill>
                  <a:srgbClr val="00B0F0"/>
                </a:solidFill>
              </a:rPr>
              <a:t>, ktoré neboli úplne interaktívne a podobali sa skôr elektronickým </a:t>
            </a:r>
            <a:r>
              <a:rPr lang="sk-SK" dirty="0" err="1" smtClean="0">
                <a:solidFill>
                  <a:srgbClr val="00B0F0"/>
                </a:solidFill>
              </a:rPr>
              <a:t>spravodajom</a:t>
            </a:r>
            <a:r>
              <a:rPr lang="sk-SK" dirty="0" smtClean="0">
                <a:solidFill>
                  <a:srgbClr val="00B0F0"/>
                </a:solidFill>
              </a:rPr>
              <a:t>.</a:t>
            </a:r>
          </a:p>
          <a:p>
            <a:pPr algn="just"/>
            <a:endParaRPr lang="sk-SK" dirty="0" smtClean="0">
              <a:solidFill>
                <a:srgbClr val="00B0F0"/>
              </a:solidFill>
            </a:endParaRPr>
          </a:p>
          <a:p>
            <a:pPr algn="just"/>
            <a:r>
              <a:rPr lang="sk-SK" dirty="0" smtClean="0">
                <a:solidFill>
                  <a:srgbClr val="00B0F0"/>
                </a:solidFill>
              </a:rPr>
              <a:t> V dnešnej dobe môžeme do určitej miery označiť za diskusné fóra aj chatové miestnosti – POKEC, sociálne siete – FACEBOOK, pretože obsahujú moduly, ktoré má diskusné fórum spĺňať.</a:t>
            </a:r>
            <a:endParaRPr lang="sk-SK" dirty="0">
              <a:solidFill>
                <a:srgbClr val="00B0F0"/>
              </a:solidFill>
            </a:endParaRPr>
          </a:p>
        </p:txBody>
      </p:sp>
      <p:pic>
        <p:nvPicPr>
          <p:cNvPr id="8" name="Obrázek 7" descr="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3643314"/>
            <a:ext cx="1550625" cy="1285884"/>
          </a:xfrm>
          <a:prstGeom prst="rect">
            <a:avLst/>
          </a:prstGeom>
        </p:spPr>
      </p:pic>
      <p:pic>
        <p:nvPicPr>
          <p:cNvPr id="9" name="Obrázek 8" descr="2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68" y="5000636"/>
            <a:ext cx="1714500" cy="1562100"/>
          </a:xfrm>
          <a:prstGeom prst="rect">
            <a:avLst/>
          </a:prstGeom>
        </p:spPr>
      </p:pic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10</a:t>
            </a:r>
            <a:endParaRPr lang="sk-SK"/>
          </a:p>
        </p:txBody>
      </p:sp>
    </p:spTree>
  </p:cSld>
  <p:clrMapOvr>
    <a:masterClrMapping/>
  </p:clrMapOvr>
  <p:transition spd="med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00B0F0"/>
                </a:solidFill>
              </a:rPr>
              <a:t>ĎAKUJEM ZA POZORNOSŤ</a:t>
            </a:r>
            <a:endParaRPr lang="sk-SK" b="1" dirty="0">
              <a:solidFill>
                <a:srgbClr val="00B0F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000364" y="2428868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Pripravil: </a:t>
            </a:r>
          </a:p>
          <a:p>
            <a:pPr algn="ctr"/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Mgr. Miloš </a:t>
            </a:r>
            <a:r>
              <a:rPr lang="sk-SK" dirty="0" err="1" smtClean="0">
                <a:solidFill>
                  <a:schemeClr val="bg1">
                    <a:lumMod val="50000"/>
                  </a:schemeClr>
                </a:solidFill>
              </a:rPr>
              <a:t>Hadbavný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Obrázek 5" descr="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500438"/>
            <a:ext cx="4286280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11</a:t>
            </a:r>
            <a:endParaRPr lang="sk-SK"/>
          </a:p>
        </p:txBody>
      </p:sp>
    </p:spTree>
  </p:cSld>
  <p:clrMapOvr>
    <a:masterClrMapping/>
  </p:clrMapOvr>
  <p:transition spd="med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Aké druhy komunikácie prostredníctvom IKT rozoznávame</a:t>
            </a:r>
            <a:r>
              <a:rPr lang="en-US" dirty="0" smtClean="0">
                <a:solidFill>
                  <a:srgbClr val="00B0F0"/>
                </a:solidFill>
              </a:rPr>
              <a:t>?</a:t>
            </a:r>
            <a:endParaRPr lang="sk-SK" dirty="0">
              <a:solidFill>
                <a:srgbClr val="00B0F0"/>
              </a:solidFill>
            </a:endParaRPr>
          </a:p>
        </p:txBody>
      </p:sp>
      <p:pic>
        <p:nvPicPr>
          <p:cNvPr id="5" name="Obrázek 4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6124"/>
            <a:ext cx="2295525" cy="199072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500298" y="2071678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C000"/>
                </a:solidFill>
              </a:rPr>
              <a:t>INTERAKT</a:t>
            </a:r>
            <a:r>
              <a:rPr lang="sk-SK" sz="2000" b="1" dirty="0" smtClean="0">
                <a:solidFill>
                  <a:srgbClr val="FFC000"/>
                </a:solidFill>
              </a:rPr>
              <a:t>ÍVNA </a:t>
            </a:r>
            <a:endParaRPr lang="sk-SK" sz="2000" b="1" dirty="0">
              <a:solidFill>
                <a:srgbClr val="FFC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71736" y="4857760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C000"/>
                </a:solidFill>
              </a:rPr>
              <a:t>N</a:t>
            </a:r>
            <a:r>
              <a:rPr lang="sk-SK" sz="2000" b="1" dirty="0" smtClean="0">
                <a:solidFill>
                  <a:srgbClr val="FFC000"/>
                </a:solidFill>
              </a:rPr>
              <a:t>EIN</a:t>
            </a:r>
            <a:r>
              <a:rPr lang="en-US" sz="2000" b="1" dirty="0" smtClean="0">
                <a:solidFill>
                  <a:srgbClr val="FFC000"/>
                </a:solidFill>
              </a:rPr>
              <a:t>TERAKT</a:t>
            </a:r>
            <a:r>
              <a:rPr lang="sk-SK" sz="2000" b="1" dirty="0" smtClean="0">
                <a:solidFill>
                  <a:srgbClr val="FFC000"/>
                </a:solidFill>
              </a:rPr>
              <a:t>ÍVNA </a:t>
            </a:r>
            <a:endParaRPr lang="sk-SK" sz="2000" b="1" dirty="0">
              <a:solidFill>
                <a:srgbClr val="FFC000"/>
              </a:solidFill>
            </a:endParaRPr>
          </a:p>
        </p:txBody>
      </p:sp>
      <p:pic>
        <p:nvPicPr>
          <p:cNvPr id="8" name="Obrázek 7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643050"/>
            <a:ext cx="2895600" cy="1581150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2643174" y="2500306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dirty="0" smtClean="0"/>
              <a:t>Uskutočňuje sa medzi užívateľmi v reálnom čase a to on-line, kde môžu vzájomne komunikujúci okamžite reagovať</a:t>
            </a:r>
            <a:endParaRPr lang="sk-SK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643174" y="5214950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dirty="0" smtClean="0"/>
              <a:t>Nemusí sa uskutočňovať v reálnom čase, ale najmä v režime </a:t>
            </a:r>
            <a:r>
              <a:rPr lang="sk-SK" dirty="0" err="1" smtClean="0"/>
              <a:t>off-line</a:t>
            </a:r>
            <a:r>
              <a:rPr lang="sk-SK" dirty="0" smtClean="0"/>
              <a:t>, kde komunikujúci využívajú napr. službu e-mail.</a:t>
            </a:r>
            <a:endParaRPr lang="sk-SK" dirty="0"/>
          </a:p>
        </p:txBody>
      </p:sp>
      <p:pic>
        <p:nvPicPr>
          <p:cNvPr id="11" name="Obrázek 10" descr="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4357694"/>
            <a:ext cx="2571768" cy="2236319"/>
          </a:xfrm>
          <a:prstGeom prst="rect">
            <a:avLst/>
          </a:prstGeom>
        </p:spPr>
      </p:pic>
      <p:sp>
        <p:nvSpPr>
          <p:cNvPr id="12" name="Zástupný symbol pro zápatí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2</a:t>
            </a:r>
            <a:endParaRPr lang="sk-SK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sk-SK" b="1" dirty="0" smtClean="0">
                <a:solidFill>
                  <a:srgbClr val="00B0F0"/>
                </a:solidFill>
              </a:rPr>
              <a:t>Interaktívna komunikácia</a:t>
            </a:r>
            <a:endParaRPr lang="sk-SK" b="1" dirty="0">
              <a:solidFill>
                <a:srgbClr val="00B0F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85720" y="128586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C000"/>
                </a:solidFill>
              </a:rPr>
              <a:t>Vieme už, že ide o komunikáciu on-line čo to ale znamená</a:t>
            </a:r>
            <a:r>
              <a:rPr lang="en-US" b="1" dirty="0" smtClean="0">
                <a:solidFill>
                  <a:srgbClr val="FFC000"/>
                </a:solidFill>
              </a:rPr>
              <a:t>?</a:t>
            </a:r>
            <a:endParaRPr lang="sk-SK" b="1" dirty="0">
              <a:solidFill>
                <a:srgbClr val="FFC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28662" y="1785926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Výmena informácií </a:t>
            </a:r>
            <a:r>
              <a:rPr lang="sk-SK" dirty="0" err="1" smtClean="0">
                <a:solidFill>
                  <a:schemeClr val="bg1">
                    <a:lumMod val="50000"/>
                  </a:schemeClr>
                </a:solidFill>
              </a:rPr>
              <a:t>online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prostredníctvom internetu</a:t>
            </a:r>
          </a:p>
          <a:p>
            <a:pPr>
              <a:buBlip>
                <a:blip r:embed="rId2"/>
              </a:buBlip>
            </a:pP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Využívajú sa špeciálne programy</a:t>
            </a:r>
          </a:p>
          <a:p>
            <a:pPr>
              <a:buBlip>
                <a:blip r:embed="rId2"/>
              </a:buBlip>
            </a:pP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Okamžité správy, </a:t>
            </a:r>
            <a:r>
              <a:rPr lang="sk-SK" dirty="0" err="1" smtClean="0">
                <a:solidFill>
                  <a:schemeClr val="bg1">
                    <a:lumMod val="50000"/>
                  </a:schemeClr>
                </a:solidFill>
              </a:rPr>
              <a:t>chat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, hlasový </a:t>
            </a:r>
            <a:r>
              <a:rPr lang="sk-SK" dirty="0" err="1" smtClean="0">
                <a:solidFill>
                  <a:schemeClr val="bg1">
                    <a:lumMod val="50000"/>
                  </a:schemeClr>
                </a:solidFill>
              </a:rPr>
              <a:t>chat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, dátová konferencia, videokonferencia, IP telefónia (</a:t>
            </a:r>
            <a:r>
              <a:rPr lang="sk-SK" dirty="0" err="1" smtClean="0">
                <a:solidFill>
                  <a:schemeClr val="bg1">
                    <a:lumMod val="50000"/>
                  </a:schemeClr>
                </a:solidFill>
              </a:rPr>
              <a:t>Viber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57158" y="3357562"/>
            <a:ext cx="4286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rgbClr val="FFC000"/>
                </a:solidFill>
              </a:rPr>
              <a:t>CHAT je vedenie rozhovoru pomocou internetu a poznáme:</a:t>
            </a:r>
            <a:endParaRPr lang="sk-SK" sz="2000" dirty="0">
              <a:solidFill>
                <a:srgbClr val="FFC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43438" y="3143248"/>
            <a:ext cx="4500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00B0F0"/>
                </a:solidFill>
              </a:rPr>
              <a:t>TEXTOVÝ CHAT – </a:t>
            </a:r>
            <a:r>
              <a:rPr lang="sk-SK" sz="2000" b="1" dirty="0" smtClean="0">
                <a:solidFill>
                  <a:schemeClr val="bg1">
                    <a:lumMod val="50000"/>
                  </a:schemeClr>
                </a:solidFill>
              </a:rPr>
              <a:t>IRC, </a:t>
            </a:r>
            <a:r>
              <a:rPr lang="sk-SK" sz="2000" b="1" dirty="0" err="1" smtClean="0">
                <a:solidFill>
                  <a:schemeClr val="bg1">
                    <a:lumMod val="50000"/>
                  </a:schemeClr>
                </a:solidFill>
              </a:rPr>
              <a:t>Talk</a:t>
            </a:r>
            <a:r>
              <a:rPr lang="sk-SK" sz="2000" b="1" dirty="0" smtClean="0">
                <a:solidFill>
                  <a:schemeClr val="bg1">
                    <a:lumMod val="50000"/>
                  </a:schemeClr>
                </a:solidFill>
              </a:rPr>
              <a:t>, ICQ, ....</a:t>
            </a:r>
            <a:endParaRPr lang="sk-SK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214942" y="3929066"/>
            <a:ext cx="392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00B0F0"/>
                </a:solidFill>
              </a:rPr>
              <a:t>AUDIO CHAT – </a:t>
            </a:r>
            <a:r>
              <a:rPr lang="sk-SK" b="1" dirty="0" err="1" smtClean="0">
                <a:solidFill>
                  <a:schemeClr val="bg1">
                    <a:lumMod val="50000"/>
                  </a:schemeClr>
                </a:solidFill>
              </a:rPr>
              <a:t>Skype</a:t>
            </a:r>
            <a:r>
              <a:rPr lang="sk-SK" b="1" dirty="0" smtClean="0">
                <a:solidFill>
                  <a:schemeClr val="bg1">
                    <a:lumMod val="50000"/>
                  </a:schemeClr>
                </a:solidFill>
              </a:rPr>
              <a:t>, Messenger, ...</a:t>
            </a:r>
            <a:endParaRPr lang="sk-SK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000760" y="4643446"/>
            <a:ext cx="3143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00B0F0"/>
                </a:solidFill>
              </a:rPr>
              <a:t>VIDEO CHAT – </a:t>
            </a:r>
            <a:r>
              <a:rPr lang="sk-SK" b="1" dirty="0" err="1" smtClean="0">
                <a:solidFill>
                  <a:schemeClr val="bg1">
                    <a:lumMod val="50000"/>
                  </a:schemeClr>
                </a:solidFill>
              </a:rPr>
              <a:t>Skype</a:t>
            </a:r>
            <a:r>
              <a:rPr lang="sk-SK" b="1" dirty="0" smtClean="0">
                <a:solidFill>
                  <a:schemeClr val="bg1">
                    <a:lumMod val="50000"/>
                  </a:schemeClr>
                </a:solidFill>
              </a:rPr>
              <a:t>, ... </a:t>
            </a:r>
            <a:endParaRPr lang="sk-SK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Obrázek 9" descr="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857232"/>
            <a:ext cx="1500191" cy="1500191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642910" y="5500702"/>
            <a:ext cx="7072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C000"/>
                </a:solidFill>
              </a:rPr>
              <a:t>Výhody: </a:t>
            </a:r>
            <a:r>
              <a:rPr lang="sk-SK" dirty="0" smtClean="0"/>
              <a:t>spoznávame nových ľudí, nové kultúry, zvyky...</a:t>
            </a:r>
            <a:endParaRPr lang="sk-SK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428728" y="6072206"/>
            <a:ext cx="7072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C000"/>
                </a:solidFill>
              </a:rPr>
              <a:t>Nevýhody: </a:t>
            </a:r>
            <a:r>
              <a:rPr lang="sk-SK" dirty="0" smtClean="0"/>
              <a:t>zneužívanie anonymity, ľahká až ťažká závislosť</a:t>
            </a:r>
            <a:endParaRPr lang="sk-SK" dirty="0"/>
          </a:p>
        </p:txBody>
      </p:sp>
      <p:pic>
        <p:nvPicPr>
          <p:cNvPr id="13" name="Obrázek 12" descr="plu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5429264"/>
            <a:ext cx="385903" cy="423861"/>
          </a:xfrm>
          <a:prstGeom prst="rect">
            <a:avLst/>
          </a:prstGeom>
        </p:spPr>
      </p:pic>
      <p:pic>
        <p:nvPicPr>
          <p:cNvPr id="14" name="Obrázek 13" descr="minu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8662" y="6072206"/>
            <a:ext cx="400049" cy="477251"/>
          </a:xfrm>
          <a:prstGeom prst="rect">
            <a:avLst/>
          </a:prstGeom>
        </p:spPr>
      </p:pic>
      <p:sp>
        <p:nvSpPr>
          <p:cNvPr id="15" name="Zástupný symbol pro zápatí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3</a:t>
            </a:r>
            <a:endParaRPr lang="sk-SK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sk-SK" b="1" dirty="0" smtClean="0">
                <a:solidFill>
                  <a:srgbClr val="00B0F0"/>
                </a:solidFill>
              </a:rPr>
              <a:t>Neinteraktívna komunikácia</a:t>
            </a:r>
            <a:endParaRPr lang="sk-SK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5720" y="1071546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C000"/>
                </a:solidFill>
              </a:rPr>
              <a:t>Vieme už, že ide o komunikáciu </a:t>
            </a:r>
            <a:r>
              <a:rPr lang="sk-SK" b="1" dirty="0" err="1" smtClean="0">
                <a:solidFill>
                  <a:srgbClr val="FFC000"/>
                </a:solidFill>
              </a:rPr>
              <a:t>off-line</a:t>
            </a:r>
            <a:r>
              <a:rPr lang="sk-SK" b="1" dirty="0" smtClean="0">
                <a:solidFill>
                  <a:srgbClr val="FFC000"/>
                </a:solidFill>
              </a:rPr>
              <a:t> čo to ale znamená</a:t>
            </a:r>
            <a:r>
              <a:rPr lang="en-US" b="1" dirty="0" smtClean="0">
                <a:solidFill>
                  <a:srgbClr val="FFC000"/>
                </a:solidFill>
              </a:rPr>
              <a:t>?</a:t>
            </a:r>
            <a:endParaRPr lang="sk-SK" b="1" dirty="0">
              <a:solidFill>
                <a:srgbClr val="FFC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57158" y="1928802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Užívatelia nemôžu okamžite reagovať, a na správu reagujú až odstupom času</a:t>
            </a:r>
          </a:p>
          <a:p>
            <a:pPr algn="just">
              <a:buFontTx/>
              <a:buChar char="-"/>
            </a:pP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Patrí sem komunikácia prostredníctvom emailu, SMS, odkazovej schránky, </a:t>
            </a:r>
            <a:r>
              <a:rPr lang="sk-SK" dirty="0" err="1" smtClean="0">
                <a:solidFill>
                  <a:schemeClr val="bg1">
                    <a:lumMod val="50000"/>
                  </a:schemeClr>
                </a:solidFill>
              </a:rPr>
              <a:t>blogu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, diskusného fóra...</a:t>
            </a:r>
          </a:p>
          <a:p>
            <a:endParaRPr lang="sk-SK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Obrázek 5" descr="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7549" y="500042"/>
            <a:ext cx="2190765" cy="1643074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57158" y="3286124"/>
            <a:ext cx="5500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C000"/>
                </a:solidFill>
              </a:rPr>
              <a:t>BLOG </a:t>
            </a:r>
            <a:r>
              <a:rPr lang="sk-SK" dirty="0" smtClean="0">
                <a:solidFill>
                  <a:srgbClr val="FFC000"/>
                </a:solidFill>
              </a:rPr>
              <a:t>je internetový denník jednej konkrétnej osoby, ktorý sa skladá z článkov, ku ktorým je pripojená diskusia pre ostatných čitateľov </a:t>
            </a:r>
            <a:r>
              <a:rPr lang="sk-SK" dirty="0" err="1" smtClean="0">
                <a:solidFill>
                  <a:srgbClr val="FFC000"/>
                </a:solidFill>
              </a:rPr>
              <a:t>blogu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000760" y="4286256"/>
            <a:ext cx="2857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00B0F0"/>
                </a:solidFill>
              </a:rPr>
              <a:t>Známe slovenské </a:t>
            </a:r>
            <a:r>
              <a:rPr lang="sk-SK" b="1" dirty="0" err="1" smtClean="0">
                <a:solidFill>
                  <a:srgbClr val="00B0F0"/>
                </a:solidFill>
              </a:rPr>
              <a:t>blogy</a:t>
            </a:r>
            <a:r>
              <a:rPr lang="sk-SK" b="1" dirty="0" smtClean="0">
                <a:solidFill>
                  <a:srgbClr val="00B0F0"/>
                </a:solidFill>
              </a:rPr>
              <a:t>:</a:t>
            </a:r>
          </a:p>
          <a:p>
            <a:r>
              <a:rPr lang="sk-SK" dirty="0" smtClean="0"/>
              <a:t>http:</a:t>
            </a:r>
            <a:r>
              <a:rPr lang="en-US" dirty="0" smtClean="0"/>
              <a:t>//blog.sme.sk/</a:t>
            </a:r>
          </a:p>
          <a:p>
            <a:r>
              <a:rPr lang="en-US" dirty="0" smtClean="0"/>
              <a:t>http</a:t>
            </a:r>
            <a:r>
              <a:rPr lang="sk-SK" dirty="0" smtClean="0"/>
              <a:t>:</a:t>
            </a:r>
            <a:r>
              <a:rPr lang="en-US" dirty="0" smtClean="0"/>
              <a:t>//www.bloger.sk</a:t>
            </a:r>
          </a:p>
          <a:p>
            <a:r>
              <a:rPr lang="en-US" dirty="0" smtClean="0"/>
              <a:t>http://blog.pravda.sk/</a:t>
            </a:r>
          </a:p>
          <a:p>
            <a:endParaRPr lang="sk-SK" dirty="0"/>
          </a:p>
        </p:txBody>
      </p:sp>
      <p:pic>
        <p:nvPicPr>
          <p:cNvPr id="9" name="Obrázek 8" descr="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2857496"/>
            <a:ext cx="1285884" cy="1280169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214282" y="4643446"/>
            <a:ext cx="55007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Elektronick</a:t>
            </a:r>
            <a:r>
              <a:rPr lang="sk-SK" b="1" dirty="0" smtClean="0">
                <a:solidFill>
                  <a:schemeClr val="bg1">
                    <a:lumMod val="50000"/>
                  </a:schemeClr>
                </a:solidFill>
              </a:rPr>
              <a:t>á pošta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, pri ktorej je nutné založiť si e-mailovú adresu. Službu využívame cez </a:t>
            </a:r>
            <a:r>
              <a:rPr lang="sk-SK" b="1" dirty="0" err="1" smtClean="0">
                <a:solidFill>
                  <a:schemeClr val="bg1">
                    <a:lumMod val="50000"/>
                  </a:schemeClr>
                </a:solidFill>
              </a:rPr>
              <a:t>webaplikácie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v internetovom prehliadači (</a:t>
            </a:r>
            <a:r>
              <a:rPr lang="sk-SK" dirty="0" err="1" smtClean="0">
                <a:solidFill>
                  <a:schemeClr val="bg1">
                    <a:lumMod val="50000"/>
                  </a:schemeClr>
                </a:solidFill>
              </a:rPr>
              <a:t>gmail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, post, </a:t>
            </a:r>
            <a:r>
              <a:rPr lang="sk-SK" dirty="0" err="1" smtClean="0">
                <a:solidFill>
                  <a:schemeClr val="bg1">
                    <a:lumMod val="50000"/>
                  </a:schemeClr>
                </a:solidFill>
              </a:rPr>
              <a:t>azet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...) alebo cez program nainštalovaný v zariadení tzv. </a:t>
            </a:r>
            <a:r>
              <a:rPr lang="sk-SK" b="1" dirty="0" smtClean="0">
                <a:solidFill>
                  <a:schemeClr val="bg1">
                    <a:lumMod val="50000"/>
                  </a:schemeClr>
                </a:solidFill>
              </a:rPr>
              <a:t>e-mailový klient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(Outlook Express, Outlook, </a:t>
            </a:r>
            <a:r>
              <a:rPr lang="sk-SK" dirty="0" err="1" smtClean="0">
                <a:solidFill>
                  <a:schemeClr val="bg1">
                    <a:lumMod val="50000"/>
                  </a:schemeClr>
                </a:solidFill>
              </a:rPr>
              <a:t>Mozilla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bg1">
                    <a:lumMod val="50000"/>
                  </a:schemeClr>
                </a:solidFill>
              </a:rPr>
              <a:t>Thunderbird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...)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4</a:t>
            </a:r>
            <a:endParaRPr lang="sk-SK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/>
          <a:lstStyle/>
          <a:p>
            <a:r>
              <a:rPr lang="sk-SK" dirty="0" smtClean="0">
                <a:solidFill>
                  <a:srgbClr val="00B0F0"/>
                </a:solidFill>
              </a:rPr>
              <a:t>Ako funguje e-mail</a:t>
            </a:r>
            <a:r>
              <a:rPr lang="en-US" dirty="0" smtClean="0">
                <a:solidFill>
                  <a:srgbClr val="00B0F0"/>
                </a:solidFill>
              </a:rPr>
              <a:t>?</a:t>
            </a:r>
            <a:endParaRPr lang="sk-SK" dirty="0">
              <a:solidFill>
                <a:srgbClr val="00B0F0"/>
              </a:solidFill>
            </a:endParaRPr>
          </a:p>
        </p:txBody>
      </p:sp>
      <p:pic>
        <p:nvPicPr>
          <p:cNvPr id="4" name="Obrázek 3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0"/>
            <a:ext cx="1643074" cy="142875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85720" y="1357298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sk-SK" dirty="0" smtClean="0"/>
              <a:t>-mail je skratka pre „elektronickú poštu“ a na rozdiel od konvenčnej pošty, ide o spôsob písania a prijímania správ v elektronických komunikačných systémoch.</a:t>
            </a:r>
            <a:endParaRPr lang="sk-SK" dirty="0"/>
          </a:p>
        </p:txBody>
      </p:sp>
      <p:sp>
        <p:nvSpPr>
          <p:cNvPr id="6" name="TextovéPole 5"/>
          <p:cNvSpPr txBox="1"/>
          <p:nvPr/>
        </p:nvSpPr>
        <p:spPr>
          <a:xfrm>
            <a:off x="357158" y="2214554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Každý email je zapísaný v tvare:  </a:t>
            </a:r>
            <a:r>
              <a:rPr lang="sk-SK" dirty="0" err="1">
                <a:solidFill>
                  <a:srgbClr val="FFC000"/>
                </a:solidFill>
              </a:rPr>
              <a:t>meno_adresáta</a:t>
            </a:r>
            <a:r>
              <a:rPr lang="en-US" dirty="0">
                <a:solidFill>
                  <a:srgbClr val="FFC000"/>
                </a:solidFill>
              </a:rPr>
              <a:t>@</a:t>
            </a:r>
            <a:r>
              <a:rPr lang="en-US" dirty="0" err="1">
                <a:solidFill>
                  <a:srgbClr val="FFC000"/>
                </a:solidFill>
              </a:rPr>
              <a:t>menopo</a:t>
            </a:r>
            <a:r>
              <a:rPr lang="sk-SK" dirty="0" err="1" smtClean="0">
                <a:solidFill>
                  <a:srgbClr val="FFC000"/>
                </a:solidFill>
              </a:rPr>
              <a:t>čítača_servera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28596" y="2714620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Teda email v tvare </a:t>
            </a:r>
            <a:r>
              <a:rPr lang="sk-SK" dirty="0" err="1" smtClean="0">
                <a:solidFill>
                  <a:schemeClr val="bg1">
                    <a:lumMod val="65000"/>
                  </a:schemeClr>
                </a:solidFill>
                <a:hlinkClick r:id="rId3"/>
              </a:rPr>
              <a:t>jozko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hlinkClick r:id="rId3"/>
              </a:rPr>
              <a:t>.</a:t>
            </a:r>
            <a:r>
              <a:rPr lang="sk-SK" dirty="0" err="1" smtClean="0">
                <a:solidFill>
                  <a:schemeClr val="bg1">
                    <a:lumMod val="65000"/>
                  </a:schemeClr>
                </a:solidFill>
                <a:hlinkClick r:id="rId3"/>
              </a:rPr>
              <a:t>mrkvicka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hlinkClick r:id="rId3"/>
              </a:rPr>
              <a:t>@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  <a:hlinkClick r:id="rId3"/>
              </a:rPr>
              <a:t>gmail.com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n</a:t>
            </a:r>
            <a:r>
              <a:rPr lang="sk-SK" dirty="0" err="1" smtClean="0">
                <a:solidFill>
                  <a:schemeClr val="bg1">
                    <a:lumMod val="65000"/>
                  </a:schemeClr>
                </a:solidFill>
              </a:rPr>
              <a:t>ám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 prezrádza, že adresátom mailu bude Jožko Mrkvička a využíva na odoslanie pošty server </a:t>
            </a:r>
            <a:r>
              <a:rPr lang="sk-SK" dirty="0" err="1" smtClean="0">
                <a:solidFill>
                  <a:schemeClr val="bg1">
                    <a:lumMod val="65000"/>
                  </a:schemeClr>
                </a:solidFill>
              </a:rPr>
              <a:t>googlu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 – teda </a:t>
            </a:r>
            <a:r>
              <a:rPr lang="sk-SK" dirty="0" err="1" smtClean="0">
                <a:solidFill>
                  <a:schemeClr val="bg1">
                    <a:lumMod val="65000"/>
                  </a:schemeClr>
                </a:solidFill>
              </a:rPr>
              <a:t>gmail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a to  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rostredníctvom webovej aplikácie (teda stránky </a:t>
            </a:r>
            <a:r>
              <a:rPr lang="sk-SK" dirty="0" err="1" smtClean="0">
                <a:solidFill>
                  <a:schemeClr val="bg1">
                    <a:lumMod val="65000"/>
                  </a:schemeClr>
                </a:solidFill>
                <a:hlinkClick r:id="rId4"/>
              </a:rPr>
              <a:t>www.gmail.com</a:t>
            </a:r>
            <a:r>
              <a:rPr lang="sk-SK" dirty="0" smtClean="0">
                <a:solidFill>
                  <a:schemeClr val="bg1">
                    <a:lumMod val="65000"/>
                  </a:schemeClr>
                </a:solidFill>
              </a:rPr>
              <a:t>). Tam má totiž Jožko registrovanú svoju mailovú schránku.</a:t>
            </a:r>
            <a:endParaRPr lang="sk-S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42910" y="4429132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Jožko môže posielať elektronickú poštu len vtedy ak sa otvorí stránka </a:t>
            </a:r>
            <a:r>
              <a:rPr lang="sk-SK" dirty="0" err="1" smtClean="0"/>
              <a:t>gmailu</a:t>
            </a:r>
            <a:r>
              <a:rPr lang="sk-SK" dirty="0" smtClean="0"/>
              <a:t> a prihlási sa do svojho užívateľského účtu. </a:t>
            </a:r>
          </a:p>
          <a:p>
            <a:endParaRPr lang="sk-SK" dirty="0"/>
          </a:p>
        </p:txBody>
      </p:sp>
      <p:sp>
        <p:nvSpPr>
          <p:cNvPr id="9" name="TextovéPole 8"/>
          <p:cNvSpPr txBox="1"/>
          <p:nvPr/>
        </p:nvSpPr>
        <p:spPr>
          <a:xfrm>
            <a:off x="1714480" y="5429264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To však nie je jediná možnosť pre Jožka Mrkvičku ako používať e- mailovú komunikáciu...</a:t>
            </a:r>
            <a:endParaRPr lang="sk-SK" dirty="0">
              <a:solidFill>
                <a:srgbClr val="00B0F0"/>
              </a:solidFill>
            </a:endParaRPr>
          </a:p>
        </p:txBody>
      </p:sp>
      <p:pic>
        <p:nvPicPr>
          <p:cNvPr id="10" name="Obrázek 9" descr="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34" y="5195885"/>
            <a:ext cx="1000720" cy="1662115"/>
          </a:xfrm>
          <a:prstGeom prst="rect">
            <a:avLst/>
          </a:prstGeom>
        </p:spPr>
      </p:pic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5</a:t>
            </a:r>
            <a:endParaRPr lang="sk-SK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0"/>
            <a:ext cx="5715040" cy="1143000"/>
          </a:xfrm>
        </p:spPr>
        <p:txBody>
          <a:bodyPr/>
          <a:lstStyle/>
          <a:p>
            <a:r>
              <a:rPr lang="sk-SK" dirty="0" smtClean="0">
                <a:solidFill>
                  <a:srgbClr val="00B0F0"/>
                </a:solidFill>
              </a:rPr>
              <a:t>Čo je Emailový klient</a:t>
            </a:r>
            <a:r>
              <a:rPr lang="en-US" dirty="0" smtClean="0">
                <a:solidFill>
                  <a:srgbClr val="00B0F0"/>
                </a:solidFill>
              </a:rPr>
              <a:t>?</a:t>
            </a:r>
            <a:endParaRPr lang="sk-SK" dirty="0">
              <a:solidFill>
                <a:srgbClr val="00B0F0"/>
              </a:solidFill>
            </a:endParaRPr>
          </a:p>
        </p:txBody>
      </p:sp>
      <p:pic>
        <p:nvPicPr>
          <p:cNvPr id="4" name="Zástupný symbol pro obsah 3" descr="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29322" y="142852"/>
            <a:ext cx="3024218" cy="16230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ovéPole 4"/>
          <p:cNvSpPr txBox="1"/>
          <p:nvPr/>
        </p:nvSpPr>
        <p:spPr>
          <a:xfrm>
            <a:off x="214282" y="857232"/>
            <a:ext cx="55721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Jo</a:t>
            </a:r>
            <a:r>
              <a:rPr lang="sk-SK" dirty="0" err="1" smtClean="0"/>
              <a:t>žko</a:t>
            </a:r>
            <a:r>
              <a:rPr lang="sk-SK" dirty="0" smtClean="0"/>
              <a:t> Mrkvička začal pracovať ako asistent riaditeľa vo veľkej firme, ktorá sa zaoberá predajom motocyklov. Používal na komunikáciu s klientmi a dodávateľmi svoju súkromnú mailovú adresu, ktorú si už skôr vytvoril na </a:t>
            </a:r>
            <a:r>
              <a:rPr lang="sk-SK" dirty="0" err="1" smtClean="0"/>
              <a:t>gmail</a:t>
            </a:r>
            <a:r>
              <a:rPr lang="sk-SK" dirty="0" smtClean="0"/>
              <a:t> účte. Po čase zistil, že takáto komunikácia je komplikovaná a neprehľadná a najmä pomalá.</a:t>
            </a:r>
            <a:endParaRPr lang="sk-SK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5720" y="2571744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00B0F0"/>
                </a:solidFill>
              </a:rPr>
              <a:t>Rozhodol sa preto používať Email klienta. Čo sa to teda pán Mrkvička rozhodol používať</a:t>
            </a:r>
            <a:r>
              <a:rPr lang="en-US" b="1" dirty="0" smtClean="0">
                <a:solidFill>
                  <a:srgbClr val="00B0F0"/>
                </a:solidFill>
              </a:rPr>
              <a:t>?</a:t>
            </a:r>
            <a:r>
              <a:rPr lang="sk-SK" b="1" dirty="0" smtClean="0">
                <a:solidFill>
                  <a:srgbClr val="00B0F0"/>
                </a:solidFill>
              </a:rPr>
              <a:t> </a:t>
            </a:r>
            <a:endParaRPr lang="sk-SK" b="1" dirty="0">
              <a:solidFill>
                <a:srgbClr val="00B0F0"/>
              </a:solidFill>
            </a:endParaRPr>
          </a:p>
        </p:txBody>
      </p:sp>
      <p:pic>
        <p:nvPicPr>
          <p:cNvPr id="7" name="Obrázek 6" descr="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24" y="2000240"/>
            <a:ext cx="688178" cy="1143008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285720" y="3214686"/>
            <a:ext cx="392909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b="1" dirty="0" smtClean="0">
                <a:solidFill>
                  <a:srgbClr val="FFC000"/>
                </a:solidFill>
              </a:rPr>
              <a:t>E </a:t>
            </a:r>
            <a:r>
              <a:rPr lang="sk-SK" sz="1700" b="1" dirty="0" smtClean="0">
                <a:solidFill>
                  <a:srgbClr val="FFC000"/>
                </a:solidFill>
              </a:rPr>
              <a:t>– mailový (poštový) klient </a:t>
            </a:r>
            <a:r>
              <a:rPr lang="sk-SK" sz="1700" dirty="0" smtClean="0"/>
              <a:t>je program, ktorý zabezpečuje doručenie a </a:t>
            </a:r>
            <a:r>
              <a:rPr lang="sk-SK" sz="1700" dirty="0" smtClean="0"/>
              <a:t>prijímanie </a:t>
            </a:r>
            <a:r>
              <a:rPr lang="sk-SK" sz="1700" dirty="0" smtClean="0"/>
              <a:t>správ z poštových serverov.  Poštový server preberá odoslanú poštu z  </a:t>
            </a:r>
            <a:r>
              <a:rPr lang="sk-SK" sz="1700" dirty="0" err="1" smtClean="0"/>
              <a:t>klientského</a:t>
            </a:r>
            <a:r>
              <a:rPr lang="sk-SK" sz="1700" dirty="0" smtClean="0"/>
              <a:t> programu a doručí ju na poštový server adresáta – protokol </a:t>
            </a:r>
            <a:r>
              <a:rPr lang="sk-SK" sz="1700" b="1" dirty="0" smtClean="0">
                <a:solidFill>
                  <a:srgbClr val="00B0F0"/>
                </a:solidFill>
              </a:rPr>
              <a:t>SMTP</a:t>
            </a:r>
            <a:r>
              <a:rPr lang="sk-SK" sz="1700" dirty="0" smtClean="0"/>
              <a:t> (</a:t>
            </a:r>
            <a:r>
              <a:rPr lang="sk-SK" sz="1700" b="1" dirty="0" err="1" smtClean="0"/>
              <a:t>S</a:t>
            </a:r>
            <a:r>
              <a:rPr lang="sk-SK" sz="1700" dirty="0" err="1" smtClean="0"/>
              <a:t>imple</a:t>
            </a:r>
            <a:r>
              <a:rPr lang="sk-SK" sz="1700" dirty="0" smtClean="0"/>
              <a:t> </a:t>
            </a:r>
            <a:r>
              <a:rPr lang="sk-SK" sz="1700" b="1" dirty="0" smtClean="0"/>
              <a:t>M</a:t>
            </a:r>
            <a:r>
              <a:rPr lang="sk-SK" sz="1700" dirty="0" smtClean="0"/>
              <a:t>ail </a:t>
            </a:r>
            <a:r>
              <a:rPr lang="sk-SK" sz="1700" b="1" dirty="0" smtClean="0"/>
              <a:t>T</a:t>
            </a:r>
            <a:r>
              <a:rPr lang="sk-SK" sz="1700" dirty="0" smtClean="0"/>
              <a:t>ransfer </a:t>
            </a:r>
            <a:r>
              <a:rPr lang="sk-SK" sz="1700" b="1" dirty="0" err="1" smtClean="0"/>
              <a:t>P</a:t>
            </a:r>
            <a:r>
              <a:rPr lang="sk-SK" sz="1700" dirty="0" err="1" smtClean="0"/>
              <a:t>rotocol</a:t>
            </a:r>
            <a:r>
              <a:rPr lang="sk-SK" sz="1700" dirty="0" smtClean="0"/>
              <a:t>). Naopak </a:t>
            </a:r>
            <a:r>
              <a:rPr lang="sk-SK" sz="1700" dirty="0" err="1" smtClean="0"/>
              <a:t>príjimanie</a:t>
            </a:r>
            <a:r>
              <a:rPr lang="sk-SK" sz="1700" dirty="0" smtClean="0"/>
              <a:t> správ z poštového servera adresáta do </a:t>
            </a:r>
            <a:r>
              <a:rPr lang="sk-SK" sz="1700" dirty="0" err="1" smtClean="0"/>
              <a:t>klientského</a:t>
            </a:r>
            <a:r>
              <a:rPr lang="sk-SK" sz="1700" dirty="0" smtClean="0"/>
              <a:t> programu zabezpečuje protokol </a:t>
            </a:r>
            <a:r>
              <a:rPr lang="sk-SK" sz="1700" b="1" dirty="0" smtClean="0">
                <a:solidFill>
                  <a:srgbClr val="00B0F0"/>
                </a:solidFill>
              </a:rPr>
              <a:t>POP3</a:t>
            </a:r>
            <a:r>
              <a:rPr lang="sk-SK" sz="1700" dirty="0" smtClean="0"/>
              <a:t> (</a:t>
            </a:r>
            <a:r>
              <a:rPr lang="sk-SK" sz="1700" b="1" dirty="0" smtClean="0"/>
              <a:t>P</a:t>
            </a:r>
            <a:r>
              <a:rPr lang="sk-SK" sz="1700" dirty="0" smtClean="0"/>
              <a:t>ost </a:t>
            </a:r>
            <a:r>
              <a:rPr lang="sk-SK" sz="1700" b="1" dirty="0" smtClean="0"/>
              <a:t>O</a:t>
            </a:r>
            <a:r>
              <a:rPr lang="sk-SK" sz="1700" dirty="0" smtClean="0"/>
              <a:t>ffice </a:t>
            </a:r>
            <a:r>
              <a:rPr lang="sk-SK" sz="1700" b="1" dirty="0" err="1" smtClean="0"/>
              <a:t>P</a:t>
            </a:r>
            <a:r>
              <a:rPr lang="sk-SK" sz="1700" dirty="0" err="1" smtClean="0"/>
              <a:t>rotocol</a:t>
            </a:r>
            <a:r>
              <a:rPr lang="sk-SK" sz="1700" dirty="0" smtClean="0"/>
              <a:t> ver. 3). Pre správnu emailovú komunikáciu je nutné  aby fungovali oba protokoly.</a:t>
            </a:r>
            <a:r>
              <a:rPr lang="en-US" sz="1700" dirty="0" smtClean="0"/>
              <a:t> </a:t>
            </a:r>
            <a:r>
              <a:rPr lang="en-US" sz="1700" dirty="0" err="1" smtClean="0"/>
              <a:t>Existuje</a:t>
            </a:r>
            <a:r>
              <a:rPr lang="en-US" sz="1700" dirty="0" smtClean="0"/>
              <a:t> </a:t>
            </a:r>
            <a:r>
              <a:rPr lang="en-US" sz="1700" dirty="0" err="1" smtClean="0"/>
              <a:t>aj</a:t>
            </a:r>
            <a:r>
              <a:rPr lang="en-US" sz="1700" dirty="0" smtClean="0"/>
              <a:t> </a:t>
            </a:r>
            <a:r>
              <a:rPr lang="en-US" sz="1700" b="1" dirty="0" smtClean="0">
                <a:solidFill>
                  <a:srgbClr val="00B0F0"/>
                </a:solidFill>
              </a:rPr>
              <a:t>IMAP</a:t>
            </a:r>
            <a:r>
              <a:rPr lang="en-US" sz="1700" dirty="0" smtClean="0"/>
              <a:t> </a:t>
            </a:r>
            <a:r>
              <a:rPr lang="en-US" sz="1700" dirty="0" err="1" smtClean="0"/>
              <a:t>protokol</a:t>
            </a:r>
            <a:r>
              <a:rPr lang="en-US" sz="1700" dirty="0" smtClean="0"/>
              <a:t>, </a:t>
            </a:r>
            <a:r>
              <a:rPr lang="en-US" sz="1700" dirty="0" err="1" smtClean="0"/>
              <a:t>ktor</a:t>
            </a:r>
            <a:r>
              <a:rPr lang="sk-SK" sz="1700" dirty="0" smtClean="0"/>
              <a:t>ý funguje obojsmerne.</a:t>
            </a:r>
            <a:endParaRPr lang="sk-SK" sz="1700" dirty="0"/>
          </a:p>
        </p:txBody>
      </p:sp>
      <p:pic>
        <p:nvPicPr>
          <p:cNvPr id="12" name="Obrázek 11" descr="1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2" y="3429000"/>
            <a:ext cx="4848230" cy="2681049"/>
          </a:xfrm>
          <a:prstGeom prst="rect">
            <a:avLst/>
          </a:prstGeom>
        </p:spPr>
      </p:pic>
      <p:sp>
        <p:nvSpPr>
          <p:cNvPr id="13" name="Zástupný symbol pro zápatí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6</a:t>
            </a:r>
            <a:endParaRPr lang="sk-SK" dirty="0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358378" cy="1143000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00B0F0"/>
                </a:solidFill>
              </a:rPr>
              <a:t>Akých poštových klientov poznáme</a:t>
            </a:r>
            <a:r>
              <a:rPr lang="en-US" dirty="0" smtClean="0">
                <a:solidFill>
                  <a:srgbClr val="00B0F0"/>
                </a:solidFill>
              </a:rPr>
              <a:t>?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85720" y="1071546"/>
            <a:ext cx="2571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Microsoft Outlook</a:t>
            </a:r>
          </a:p>
          <a:p>
            <a:r>
              <a:rPr lang="en-US" dirty="0" smtClean="0"/>
              <a:t>Outlook Express</a:t>
            </a:r>
          </a:p>
          <a:p>
            <a:r>
              <a:rPr lang="en-US" dirty="0" smtClean="0"/>
              <a:t>Eudora</a:t>
            </a:r>
          </a:p>
          <a:p>
            <a:r>
              <a:rPr lang="en-US" dirty="0" smtClean="0"/>
              <a:t>Netscape Messenger</a:t>
            </a:r>
          </a:p>
          <a:p>
            <a:r>
              <a:rPr lang="en-US" dirty="0" smtClean="0"/>
              <a:t>Pegasus Mail</a:t>
            </a:r>
          </a:p>
          <a:p>
            <a:r>
              <a:rPr lang="en-US" dirty="0" smtClean="0"/>
              <a:t>Pine</a:t>
            </a:r>
          </a:p>
          <a:p>
            <a:r>
              <a:rPr lang="en-US" dirty="0" smtClean="0"/>
              <a:t>Calypso</a:t>
            </a:r>
          </a:p>
          <a:p>
            <a:r>
              <a:rPr lang="en-US" dirty="0" err="1" smtClean="0"/>
              <a:t>eM</a:t>
            </a:r>
            <a:r>
              <a:rPr lang="en-US" dirty="0" smtClean="0"/>
              <a:t> Client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Bat</a:t>
            </a:r>
            <a:endParaRPr lang="en-US" dirty="0" smtClean="0"/>
          </a:p>
          <a:p>
            <a:r>
              <a:rPr lang="en-US" b="1" dirty="0" smtClean="0">
                <a:solidFill>
                  <a:srgbClr val="FFC000"/>
                </a:solidFill>
              </a:rPr>
              <a:t>Mozilla Thunderbird</a:t>
            </a:r>
            <a:endParaRPr lang="sk-SK" b="1" dirty="0">
              <a:solidFill>
                <a:srgbClr val="FFC000"/>
              </a:solidFill>
            </a:endParaRPr>
          </a:p>
        </p:txBody>
      </p:sp>
      <p:pic>
        <p:nvPicPr>
          <p:cNvPr id="7" name="Obrázek 6" descr="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071546"/>
            <a:ext cx="4274727" cy="2643206"/>
          </a:xfrm>
          <a:prstGeom prst="rect">
            <a:avLst/>
          </a:prstGeom>
        </p:spPr>
      </p:pic>
      <p:pic>
        <p:nvPicPr>
          <p:cNvPr id="8" name="Obrázek 7" descr="1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3" y="3929066"/>
            <a:ext cx="4170434" cy="2571768"/>
          </a:xfrm>
          <a:prstGeom prst="rect">
            <a:avLst/>
          </a:prstGeom>
        </p:spPr>
      </p:pic>
      <p:pic>
        <p:nvPicPr>
          <p:cNvPr id="9" name="Obrázek 8" descr="1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6718" y="3786190"/>
            <a:ext cx="4092999" cy="2571768"/>
          </a:xfrm>
          <a:prstGeom prst="rect">
            <a:avLst/>
          </a:prstGeom>
        </p:spPr>
      </p:pic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7</a:t>
            </a:r>
            <a:endParaRPr lang="sk-SK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924" cy="1143000"/>
          </a:xfrm>
        </p:spPr>
        <p:txBody>
          <a:bodyPr/>
          <a:lstStyle/>
          <a:p>
            <a:r>
              <a:rPr lang="sk-SK" dirty="0" smtClean="0">
                <a:solidFill>
                  <a:srgbClr val="00B0F0"/>
                </a:solidFill>
              </a:rPr>
              <a:t>Čo je </a:t>
            </a:r>
            <a:r>
              <a:rPr lang="sk-SK" dirty="0" err="1" smtClean="0">
                <a:solidFill>
                  <a:srgbClr val="00B0F0"/>
                </a:solidFill>
              </a:rPr>
              <a:t>blog</a:t>
            </a:r>
            <a:r>
              <a:rPr lang="en-US" dirty="0" smtClean="0">
                <a:solidFill>
                  <a:srgbClr val="00B0F0"/>
                </a:solidFill>
              </a:rPr>
              <a:t>?</a:t>
            </a:r>
            <a:endParaRPr lang="sk-SK" dirty="0">
              <a:solidFill>
                <a:srgbClr val="00B0F0"/>
              </a:solidFill>
            </a:endParaRPr>
          </a:p>
        </p:txBody>
      </p:sp>
      <p:pic>
        <p:nvPicPr>
          <p:cNvPr id="4" name="Zástupný symbol pro obsah 3" descr="1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4942" y="357166"/>
            <a:ext cx="3614734" cy="1976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ovéPole 4"/>
          <p:cNvSpPr txBox="1"/>
          <p:nvPr/>
        </p:nvSpPr>
        <p:spPr>
          <a:xfrm>
            <a:off x="214282" y="1500174"/>
            <a:ext cx="46434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sk-SK" dirty="0" err="1" smtClean="0"/>
              <a:t>ôvodne</a:t>
            </a:r>
            <a:r>
              <a:rPr lang="sk-SK" dirty="0" smtClean="0"/>
              <a:t> nazývaný </a:t>
            </a:r>
            <a:r>
              <a:rPr lang="sk-SK" b="1" dirty="0" err="1" smtClean="0">
                <a:solidFill>
                  <a:srgbClr val="FFC000"/>
                </a:solidFill>
              </a:rPr>
              <a:t>weblog</a:t>
            </a:r>
            <a:r>
              <a:rPr lang="sk-SK" dirty="0" smtClean="0"/>
              <a:t> (webový denník) je webové sídlo, ktoré umožňuje registrovaným užívateľom publikovať svoje názory, skúsenosti k určitým témam. Príspevky sú chronologicky zoradené a autor príspevkov sa volá </a:t>
            </a:r>
            <a:r>
              <a:rPr lang="sk-SK" b="1" dirty="0" err="1" smtClean="0">
                <a:solidFill>
                  <a:srgbClr val="FFC000"/>
                </a:solidFill>
              </a:rPr>
              <a:t>bloger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5720" y="3071810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00B0F0"/>
                </a:solidFill>
              </a:rPr>
              <a:t>História </a:t>
            </a:r>
            <a:r>
              <a:rPr lang="sk-SK" sz="2000" b="1" dirty="0" err="1" smtClean="0">
                <a:solidFill>
                  <a:srgbClr val="00B0F0"/>
                </a:solidFill>
              </a:rPr>
              <a:t>blogingu</a:t>
            </a:r>
            <a:endParaRPr lang="sk-SK" sz="2000" b="1" dirty="0">
              <a:solidFill>
                <a:srgbClr val="00B0F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57158" y="3571876"/>
            <a:ext cx="85011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Koncom 90. rokov 20. storočia</a:t>
            </a:r>
          </a:p>
          <a:p>
            <a:pPr>
              <a:buBlip>
                <a:blip r:embed="rId3"/>
              </a:buBlip>
            </a:pP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Išlo o zhromažďovanie odkazov týkajúcich sa určitej témy a odkazov na nové články</a:t>
            </a:r>
          </a:p>
          <a:p>
            <a:pPr>
              <a:buBlip>
                <a:blip r:embed="rId3"/>
              </a:buBlip>
            </a:pP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Ku každej linke pripojil autor vlastný krátky komentár</a:t>
            </a:r>
          </a:p>
          <a:p>
            <a:pPr>
              <a:buBlip>
                <a:blip r:embed="rId3"/>
              </a:buBlip>
            </a:pP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Fungovali ako filter a vyhľadávali </a:t>
            </a:r>
            <a:r>
              <a:rPr lang="sk-SK" dirty="0" err="1" smtClean="0">
                <a:solidFill>
                  <a:schemeClr val="bg1">
                    <a:lumMod val="50000"/>
                  </a:schemeClr>
                </a:solidFill>
              </a:rPr>
              <a:t>www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stránky</a:t>
            </a:r>
          </a:p>
          <a:p>
            <a:pPr>
              <a:buBlip>
                <a:blip r:embed="rId3"/>
              </a:buBlip>
            </a:pP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Predchádzali im: internetové katalógy, kroniky, denníky, diskusné skupiny...</a:t>
            </a:r>
          </a:p>
          <a:p>
            <a:pPr>
              <a:buBlip>
                <a:blip r:embed="rId3"/>
              </a:buBlip>
            </a:pP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Na Slovensku bola klasická webová služba založená začiatkom roka 2004 </a:t>
            </a:r>
            <a:r>
              <a:rPr lang="sk-SK" b="1" dirty="0" err="1" smtClean="0">
                <a:solidFill>
                  <a:schemeClr val="bg1">
                    <a:lumMod val="50000"/>
                  </a:schemeClr>
                </a:solidFill>
              </a:rPr>
              <a:t>Blog.sk</a:t>
            </a:r>
            <a:endParaRPr lang="sk-SK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Blip>
                <a:blip r:embed="rId3"/>
              </a:buBlip>
            </a:pP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Klasické a </a:t>
            </a:r>
            <a:r>
              <a:rPr lang="sk-SK" dirty="0" err="1" smtClean="0">
                <a:solidFill>
                  <a:schemeClr val="bg1">
                    <a:lumMod val="50000"/>
                  </a:schemeClr>
                </a:solidFill>
              </a:rPr>
              <a:t>online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spravodajstvo s </a:t>
            </a:r>
            <a:r>
              <a:rPr lang="sk-SK" dirty="0" err="1" smtClean="0">
                <a:solidFill>
                  <a:schemeClr val="bg1">
                    <a:lumMod val="50000"/>
                  </a:schemeClr>
                </a:solidFill>
              </a:rPr>
              <a:t>blogmi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vzniklo koncom roka 2004 denníkom </a:t>
            </a:r>
            <a:r>
              <a:rPr lang="sk-SK" b="1" dirty="0" smtClean="0">
                <a:solidFill>
                  <a:schemeClr val="bg1">
                    <a:lumMod val="50000"/>
                  </a:schemeClr>
                </a:solidFill>
              </a:rPr>
              <a:t>SME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, poskytol tak možnosť svojim čitateľom písať svoje názory k článkom</a:t>
            </a:r>
          </a:p>
          <a:p>
            <a:pPr>
              <a:buBlip>
                <a:blip r:embed="rId3"/>
              </a:buBlip>
            </a:pP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V roku 2015 sa na Slovensku uskutočnila 1. súťaž určená pre slovenských </a:t>
            </a:r>
            <a:r>
              <a:rPr lang="sk-SK" dirty="0" err="1" smtClean="0">
                <a:solidFill>
                  <a:schemeClr val="bg1">
                    <a:lumMod val="50000"/>
                  </a:schemeClr>
                </a:solidFill>
              </a:rPr>
              <a:t>blogerov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sk-SK" dirty="0" err="1" smtClean="0">
                <a:solidFill>
                  <a:schemeClr val="bg1">
                    <a:lumMod val="50000"/>
                  </a:schemeClr>
                </a:solidFill>
              </a:rPr>
              <a:t>blogerky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s názvom BLOGER ROKA</a:t>
            </a:r>
            <a:endParaRPr lang="sk-S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8</a:t>
            </a:r>
            <a:endParaRPr lang="sk-SK"/>
          </a:p>
        </p:txBody>
      </p:sp>
    </p:spTree>
  </p:cSld>
  <p:clrMapOvr>
    <a:masterClrMapping/>
  </p:clrMapOvr>
  <p:transition spd="med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3929058" cy="1143000"/>
          </a:xfrm>
        </p:spPr>
        <p:txBody>
          <a:bodyPr/>
          <a:lstStyle/>
          <a:p>
            <a:r>
              <a:rPr lang="sk-SK" dirty="0" smtClean="0">
                <a:solidFill>
                  <a:srgbClr val="00B0F0"/>
                </a:solidFill>
              </a:rPr>
              <a:t>Príklady </a:t>
            </a:r>
            <a:r>
              <a:rPr lang="sk-SK" dirty="0" err="1" smtClean="0">
                <a:solidFill>
                  <a:srgbClr val="00B0F0"/>
                </a:solidFill>
              </a:rPr>
              <a:t>blogov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85720" y="3357563"/>
            <a:ext cx="850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http://blog.portal.sk/</a:t>
            </a:r>
            <a:endParaRPr lang="sk-SK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r>
              <a:rPr lang="sk-SK" dirty="0" smtClean="0">
                <a:solidFill>
                  <a:schemeClr val="bg1">
                    <a:lumMod val="50000"/>
                  </a:schemeClr>
                </a:solidFill>
                <a:hlinkClick r:id="rId4"/>
              </a:rPr>
              <a:t> https://menucka.sk/magazin/najlepsie-slovenske-foodblogy-1/</a:t>
            </a:r>
            <a:endParaRPr lang="sk-SK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r>
              <a:rPr lang="sk-SK" dirty="0" smtClean="0">
                <a:solidFill>
                  <a:schemeClr val="bg1">
                    <a:lumMod val="50000"/>
                  </a:schemeClr>
                </a:solidFill>
                <a:hlinkClick r:id="rId5"/>
              </a:rPr>
              <a:t> https://blog.sme.sk/</a:t>
            </a:r>
            <a:endParaRPr lang="sk-SK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  <a:hlinkClick r:id="rId6"/>
              </a:rPr>
              <a:t>https://dennikn.sk/blog/</a:t>
            </a:r>
            <a:endParaRPr lang="sk-SK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r>
              <a:rPr lang="sk-SK" dirty="0" smtClean="0">
                <a:solidFill>
                  <a:schemeClr val="bg1">
                    <a:lumMod val="50000"/>
                  </a:schemeClr>
                </a:solidFill>
                <a:hlinkClick r:id="rId7"/>
              </a:rPr>
              <a:t> http://birdz.sk/blogy/</a:t>
            </a:r>
            <a:endParaRPr lang="sk-SK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sk-SK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Obrázek 5" descr="18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357686" y="214290"/>
            <a:ext cx="4660810" cy="3000396"/>
          </a:xfrm>
          <a:prstGeom prst="rect">
            <a:avLst/>
          </a:prstGeom>
        </p:spPr>
      </p:pic>
      <p:pic>
        <p:nvPicPr>
          <p:cNvPr id="7" name="Obrázek 6" descr="19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8662" y="1000108"/>
            <a:ext cx="2466975" cy="184785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428596" y="5214950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C000"/>
                </a:solidFill>
              </a:rPr>
              <a:t>ABECEDNÝ ZOZNAM BLOGOV </a:t>
            </a:r>
            <a:r>
              <a:rPr lang="sk-SK" dirty="0" smtClean="0"/>
              <a:t>nájdete na stránke </a:t>
            </a:r>
            <a:r>
              <a:rPr lang="sk-SK" dirty="0" err="1" smtClean="0">
                <a:solidFill>
                  <a:srgbClr val="00B0F0"/>
                </a:solidFill>
              </a:rPr>
              <a:t>blog.pravda.sk</a:t>
            </a:r>
            <a:endParaRPr lang="sk-SK" dirty="0" smtClean="0">
              <a:solidFill>
                <a:srgbClr val="00B0F0"/>
              </a:solidFill>
            </a:endParaRPr>
          </a:p>
        </p:txBody>
      </p:sp>
      <p:pic>
        <p:nvPicPr>
          <p:cNvPr id="10" name="Obrázek 9" descr="20.jpg">
            <a:hlinkClick r:id="rId10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4876" y="5214950"/>
            <a:ext cx="3352800" cy="685800"/>
          </a:xfrm>
          <a:prstGeom prst="rect">
            <a:avLst/>
          </a:prstGeom>
        </p:spPr>
      </p:pic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9</a:t>
            </a:r>
            <a:endParaRPr lang="sk-SK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957</Words>
  <Application>Microsoft Office PowerPoint</Application>
  <PresentationFormat>Předvádění na obrazovce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Téma :  KOMUNIKÁCIA A SPOLUPRÁCA</vt:lpstr>
      <vt:lpstr>Aké druhy komunikácie prostredníctvom IKT rozoznávame?</vt:lpstr>
      <vt:lpstr>Interaktívna komunikácia</vt:lpstr>
      <vt:lpstr>Neinteraktívna komunikácia</vt:lpstr>
      <vt:lpstr>Ako funguje e-mail?</vt:lpstr>
      <vt:lpstr>Čo je Emailový klient?</vt:lpstr>
      <vt:lpstr>Akých poštových klientov poznáme?</vt:lpstr>
      <vt:lpstr>Čo je blog?</vt:lpstr>
      <vt:lpstr>Príklady blogov</vt:lpstr>
      <vt:lpstr>Diskusné fórum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:  KOMUNIKÁCIA A SPOLUPRÁCA</dc:title>
  <dc:creator>admin</dc:creator>
  <cp:lastModifiedBy>admin</cp:lastModifiedBy>
  <cp:revision>82</cp:revision>
  <dcterms:created xsi:type="dcterms:W3CDTF">2019-03-07T07:19:10Z</dcterms:created>
  <dcterms:modified xsi:type="dcterms:W3CDTF">2019-03-11T09:49:40Z</dcterms:modified>
</cp:coreProperties>
</file>