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90262-4BAC-4666-AEAE-2753DFA85DA5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239C0-C41D-4BA0-978F-D8B0FBDEE94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CF7C6-72C3-4BB3-B9BA-014E62715057}" type="datetimeFigureOut">
              <a:rPr lang="sk-SK" smtClean="0"/>
              <a:pPr/>
              <a:t>11. 3. 2019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7B018-7A79-45B9-8AAB-BFBB51E9E94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zko.mrkvicka@gmail.co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gmail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hyperlink" Target="http://blog.portal.sk/" TargetMode="External"/><Relationship Id="rId7" Type="http://schemas.openxmlformats.org/officeDocument/2006/relationships/hyperlink" Target="http://birdz.sk/blogy/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nnikn.sk/blog/" TargetMode="External"/><Relationship Id="rId11" Type="http://schemas.openxmlformats.org/officeDocument/2006/relationships/image" Target="../media/image22.jpeg"/><Relationship Id="rId5" Type="http://schemas.openxmlformats.org/officeDocument/2006/relationships/hyperlink" Target="https://blog.sme.sk/" TargetMode="External"/><Relationship Id="rId10" Type="http://schemas.openxmlformats.org/officeDocument/2006/relationships/hyperlink" Target="http://blog.pravda.sk/abecedny-zoznam-blogov/" TargetMode="External"/><Relationship Id="rId4" Type="http://schemas.openxmlformats.org/officeDocument/2006/relationships/hyperlink" Target="https://menucka.sk/magazin/najlepsie-slovenske-foodblogy-1/" TargetMode="External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sk-SK" b="1" dirty="0" smtClean="0">
                <a:solidFill>
                  <a:srgbClr val="FFC000"/>
                </a:solidFill>
              </a:rPr>
              <a:t>Téma :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>
                <a:solidFill>
                  <a:srgbClr val="00B0F0"/>
                </a:solidFill>
              </a:rPr>
              <a:t>KOMUNIKÁCIA A SPOLUPRÁCA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7554" y="1500174"/>
            <a:ext cx="5572196" cy="571504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Vieš čo je to komunikácia</a:t>
            </a:r>
            <a:r>
              <a:rPr lang="en-US" dirty="0" smtClean="0"/>
              <a:t>?</a:t>
            </a:r>
            <a:endParaRPr lang="sk-SK" dirty="0"/>
          </a:p>
        </p:txBody>
      </p:sp>
      <p:pic>
        <p:nvPicPr>
          <p:cNvPr id="4" name="Obrázek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3116"/>
            <a:ext cx="2466975" cy="1847850"/>
          </a:xfrm>
          <a:prstGeom prst="rect">
            <a:avLst/>
          </a:prstGeom>
        </p:spPr>
      </p:pic>
      <p:pic>
        <p:nvPicPr>
          <p:cNvPr id="5" name="Obrázek 4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57694"/>
            <a:ext cx="2762269" cy="207170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071802" y="5000636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ýmena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informácií, myšlienok, názorov a pocitov medzi živými bytosťami obyčajne prostredníctvom spoločnej sústavy symbolov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071802" y="2428868"/>
            <a:ext cx="5429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Výmena informácií, myšlienok, názorov a pocitov medzi živými bytosťami obyčajne prostredníctvom spoločnej sústavy symbolov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prostredníctvom IT zariadení a služieb internetu</a:t>
            </a:r>
          </a:p>
          <a:p>
            <a:endParaRPr lang="sk-SK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4686304" cy="1143000"/>
          </a:xfrm>
        </p:spPr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Diskusné fórum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4" name="Zástupný symbol pro obsah 3" descr="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6446" y="214290"/>
            <a:ext cx="3000396" cy="1800238"/>
          </a:xfrm>
        </p:spPr>
      </p:pic>
      <p:sp>
        <p:nvSpPr>
          <p:cNvPr id="5" name="TextovéPole 4"/>
          <p:cNvSpPr txBox="1"/>
          <p:nvPr/>
        </p:nvSpPr>
        <p:spPr>
          <a:xfrm>
            <a:off x="428596" y="1214422"/>
            <a:ext cx="5429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Obdobné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blogu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tu však prispievatelia do fóra vyjadrujú svoje názory a postoje k danej téme. Problematikou ostáva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cenzúrovanie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diskusných fór. Vulgárnosť, všetko čo zákony zakazujú, urážlivé výroky a pod. sú pod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cenzúrov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2928934"/>
            <a:ext cx="6929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/>
              <a:t>Diskusné fórum je tvorené komunitou (spoločenstvom ľudí) vo virtuálnom svete, ktorí komunikujú za účelom vyjadrenia názoru k aktuálnej téme z rôznych oblastí života.</a:t>
            </a:r>
            <a:endParaRPr lang="sk-SK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2910" y="4286256"/>
            <a:ext cx="64294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rgbClr val="00B0F0"/>
                </a:solidFill>
              </a:rPr>
              <a:t>Predchodcami diskusných fór boli </a:t>
            </a:r>
            <a:r>
              <a:rPr lang="sk-SK" b="1" dirty="0" err="1" smtClean="0">
                <a:solidFill>
                  <a:srgbClr val="00B0F0"/>
                </a:solidFill>
              </a:rPr>
              <a:t>bulettiny</a:t>
            </a:r>
            <a:r>
              <a:rPr lang="sk-SK" dirty="0" smtClean="0">
                <a:solidFill>
                  <a:srgbClr val="00B0F0"/>
                </a:solidFill>
              </a:rPr>
              <a:t>, ktoré neboli úplne interaktívne a podobali sa skôr elektronickým </a:t>
            </a:r>
            <a:r>
              <a:rPr lang="sk-SK" dirty="0" err="1" smtClean="0">
                <a:solidFill>
                  <a:srgbClr val="00B0F0"/>
                </a:solidFill>
              </a:rPr>
              <a:t>spravodajom</a:t>
            </a:r>
            <a:r>
              <a:rPr lang="sk-SK" dirty="0" smtClean="0">
                <a:solidFill>
                  <a:srgbClr val="00B0F0"/>
                </a:solidFill>
              </a:rPr>
              <a:t>.</a:t>
            </a:r>
          </a:p>
          <a:p>
            <a:pPr algn="just"/>
            <a:endParaRPr lang="sk-SK" dirty="0" smtClean="0">
              <a:solidFill>
                <a:srgbClr val="00B0F0"/>
              </a:solidFill>
            </a:endParaRPr>
          </a:p>
          <a:p>
            <a:pPr algn="just"/>
            <a:r>
              <a:rPr lang="sk-SK" dirty="0" smtClean="0">
                <a:solidFill>
                  <a:srgbClr val="00B0F0"/>
                </a:solidFill>
              </a:rPr>
              <a:t> V dnešnej dobe môžeme do určitej miery označiť za diskusné fóra aj chatové miestnosti – POKEC, sociálne siete – FACEBOOK, pretože obsahujú moduly, ktoré má diskusné fórum spĺňať.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8" name="Obrázek 7" descr="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3643314"/>
            <a:ext cx="1550625" cy="1285884"/>
          </a:xfrm>
          <a:prstGeom prst="rect">
            <a:avLst/>
          </a:prstGeom>
        </p:spPr>
      </p:pic>
      <p:pic>
        <p:nvPicPr>
          <p:cNvPr id="9" name="Obrázek 8" descr="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5000636"/>
            <a:ext cx="1714500" cy="1562100"/>
          </a:xfrm>
          <a:prstGeom prst="rect">
            <a:avLst/>
          </a:prstGeom>
        </p:spPr>
      </p:pic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10</a:t>
            </a:r>
            <a:endParaRPr lang="sk-SK"/>
          </a:p>
        </p:txBody>
      </p:sp>
    </p:spTree>
  </p:cSld>
  <p:clrMapOvr>
    <a:masterClrMapping/>
  </p:clrMapOvr>
  <p:transition spd="med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00B0F0"/>
                </a:solidFill>
              </a:rPr>
              <a:t>ĎAKUJEM ZA POZORNOSŤ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00364" y="2428868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Pripravil: </a:t>
            </a:r>
          </a:p>
          <a:p>
            <a:pPr algn="ctr"/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Mgr. Miloš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Hadbavný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Obrázek 5" descr="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500438"/>
            <a:ext cx="428628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11</a:t>
            </a:r>
            <a:endParaRPr lang="sk-SK"/>
          </a:p>
        </p:txBody>
      </p:sp>
    </p:spTree>
  </p:cSld>
  <p:clrMapOvr>
    <a:masterClrMapping/>
  </p:clrMapOvr>
  <p:transition spd="med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Aké druhy komunikácie prostredníctvom IKT rozoznávame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5" name="Obrázek 4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86124"/>
            <a:ext cx="2295525" cy="19907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500298" y="207167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INTERAKT</a:t>
            </a:r>
            <a:r>
              <a:rPr lang="sk-SK" sz="2000" b="1" dirty="0" smtClean="0">
                <a:solidFill>
                  <a:srgbClr val="FFC000"/>
                </a:solidFill>
              </a:rPr>
              <a:t>ÍVNA </a:t>
            </a:r>
            <a:endParaRPr lang="sk-SK" sz="2000" b="1" dirty="0">
              <a:solidFill>
                <a:srgbClr val="FFC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71736" y="4857760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N</a:t>
            </a:r>
            <a:r>
              <a:rPr lang="sk-SK" sz="2000" b="1" dirty="0" smtClean="0">
                <a:solidFill>
                  <a:srgbClr val="FFC000"/>
                </a:solidFill>
              </a:rPr>
              <a:t>EIN</a:t>
            </a:r>
            <a:r>
              <a:rPr lang="en-US" sz="2000" b="1" dirty="0" smtClean="0">
                <a:solidFill>
                  <a:srgbClr val="FFC000"/>
                </a:solidFill>
              </a:rPr>
              <a:t>TERAKT</a:t>
            </a:r>
            <a:r>
              <a:rPr lang="sk-SK" sz="2000" b="1" dirty="0" smtClean="0">
                <a:solidFill>
                  <a:srgbClr val="FFC000"/>
                </a:solidFill>
              </a:rPr>
              <a:t>ÍVNA </a:t>
            </a:r>
            <a:endParaRPr lang="sk-SK" sz="2000" b="1" dirty="0">
              <a:solidFill>
                <a:srgbClr val="FFC000"/>
              </a:solidFill>
            </a:endParaRPr>
          </a:p>
        </p:txBody>
      </p:sp>
      <p:pic>
        <p:nvPicPr>
          <p:cNvPr id="8" name="Obrázek 7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643050"/>
            <a:ext cx="2895600" cy="158115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643174" y="2500306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/>
              <a:t>Uskutočňuje sa medzi užívateľmi v reálnom čase a to on-line, kde môžu vzájomne komunikujúci okamžite reagovať</a:t>
            </a:r>
            <a:endParaRPr lang="sk-SK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43174" y="5214950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/>
              <a:t>Nemusí sa uskutočňovať v reálnom čase, ale najmä v režime </a:t>
            </a:r>
            <a:r>
              <a:rPr lang="sk-SK" dirty="0" err="1" smtClean="0"/>
              <a:t>off-line</a:t>
            </a:r>
            <a:r>
              <a:rPr lang="sk-SK" dirty="0" smtClean="0"/>
              <a:t>, kde komunikujúci využívajú napr. službu e-mail.</a:t>
            </a:r>
            <a:endParaRPr lang="sk-SK" dirty="0"/>
          </a:p>
        </p:txBody>
      </p:sp>
      <p:pic>
        <p:nvPicPr>
          <p:cNvPr id="11" name="Obrázek 10" descr="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4357694"/>
            <a:ext cx="2571768" cy="2236319"/>
          </a:xfrm>
          <a:prstGeom prst="rect">
            <a:avLst/>
          </a:prstGeom>
        </p:spPr>
      </p:pic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2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sk-SK" b="1" dirty="0" smtClean="0">
                <a:solidFill>
                  <a:srgbClr val="00B0F0"/>
                </a:solidFill>
              </a:rPr>
              <a:t>Interaktívna komunikácia</a:t>
            </a:r>
            <a:endParaRPr lang="sk-SK" b="1" dirty="0">
              <a:solidFill>
                <a:srgbClr val="00B0F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128586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C000"/>
                </a:solidFill>
              </a:rPr>
              <a:t>Vieme už, že ide o komunikáciu on-line čo to ale znamená</a:t>
            </a:r>
            <a:r>
              <a:rPr lang="en-US" b="1" dirty="0" smtClean="0">
                <a:solidFill>
                  <a:srgbClr val="FFC000"/>
                </a:solidFill>
              </a:rPr>
              <a:t>?</a:t>
            </a:r>
            <a:endParaRPr lang="sk-SK" b="1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28662" y="178592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Výmena informácií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online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prostredníctvom internetu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Využívajú sa špeciálne programy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Okamžité správy,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chat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hlasový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chat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dátová konferencia, videokonferencia, IP telefónia (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Viber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7158" y="3357562"/>
            <a:ext cx="4286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rgbClr val="FFC000"/>
                </a:solidFill>
              </a:rPr>
              <a:t>CHAT je vedenie rozhovoru pomocou internetu a poznáme:</a:t>
            </a:r>
            <a:endParaRPr lang="sk-SK" sz="2000" dirty="0">
              <a:solidFill>
                <a:srgbClr val="FFC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43438" y="3143248"/>
            <a:ext cx="4500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TEXTOVÝ CHAT – </a:t>
            </a:r>
            <a:r>
              <a:rPr lang="sk-SK" sz="2000" b="1" dirty="0" smtClean="0">
                <a:solidFill>
                  <a:schemeClr val="bg1">
                    <a:lumMod val="50000"/>
                  </a:schemeClr>
                </a:solidFill>
              </a:rPr>
              <a:t>IRC, </a:t>
            </a:r>
            <a:r>
              <a:rPr lang="sk-SK" sz="2000" b="1" dirty="0" err="1" smtClean="0">
                <a:solidFill>
                  <a:schemeClr val="bg1">
                    <a:lumMod val="50000"/>
                  </a:schemeClr>
                </a:solidFill>
              </a:rPr>
              <a:t>Talk</a:t>
            </a:r>
            <a:r>
              <a:rPr lang="sk-SK" sz="2000" b="1" dirty="0" smtClean="0">
                <a:solidFill>
                  <a:schemeClr val="bg1">
                    <a:lumMod val="50000"/>
                  </a:schemeClr>
                </a:solidFill>
              </a:rPr>
              <a:t>, ICQ, ....</a:t>
            </a:r>
            <a:endParaRPr lang="sk-SK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14942" y="3929066"/>
            <a:ext cx="3929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AUDIO CHAT – </a:t>
            </a:r>
            <a:r>
              <a:rPr lang="sk-SK" b="1" dirty="0" err="1" smtClean="0">
                <a:solidFill>
                  <a:schemeClr val="bg1">
                    <a:lumMod val="50000"/>
                  </a:schemeClr>
                </a:solidFill>
              </a:rPr>
              <a:t>Skype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, Messenger, ...</a:t>
            </a:r>
            <a:endParaRPr lang="sk-SK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000760" y="4643446"/>
            <a:ext cx="3143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VIDEO CHAT – </a:t>
            </a:r>
            <a:r>
              <a:rPr lang="sk-SK" b="1" dirty="0" err="1" smtClean="0">
                <a:solidFill>
                  <a:schemeClr val="bg1">
                    <a:lumMod val="50000"/>
                  </a:schemeClr>
                </a:solidFill>
              </a:rPr>
              <a:t>Skype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, ... </a:t>
            </a:r>
            <a:endParaRPr lang="sk-SK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Obrázek 9" descr="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857232"/>
            <a:ext cx="1500191" cy="1500191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42910" y="5500702"/>
            <a:ext cx="7072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C000"/>
                </a:solidFill>
              </a:rPr>
              <a:t>Výhody: </a:t>
            </a:r>
            <a:r>
              <a:rPr lang="sk-SK" dirty="0" smtClean="0"/>
              <a:t>spoznávame nových ľudí, nové kultúry, zvyky...</a:t>
            </a:r>
            <a:endParaRPr lang="sk-SK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28728" y="6072206"/>
            <a:ext cx="7072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C000"/>
                </a:solidFill>
              </a:rPr>
              <a:t>Nevýhody: </a:t>
            </a:r>
            <a:r>
              <a:rPr lang="sk-SK" dirty="0" smtClean="0"/>
              <a:t>zneužívanie anonymity, ľahká až ťažká závislosť</a:t>
            </a:r>
            <a:endParaRPr lang="sk-SK" dirty="0"/>
          </a:p>
        </p:txBody>
      </p:sp>
      <p:pic>
        <p:nvPicPr>
          <p:cNvPr id="13" name="Obrázek 12" descr="plu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5429264"/>
            <a:ext cx="385903" cy="423861"/>
          </a:xfrm>
          <a:prstGeom prst="rect">
            <a:avLst/>
          </a:prstGeom>
        </p:spPr>
      </p:pic>
      <p:pic>
        <p:nvPicPr>
          <p:cNvPr id="14" name="Obrázek 13" descr="minu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8662" y="6072206"/>
            <a:ext cx="400049" cy="477251"/>
          </a:xfrm>
          <a:prstGeom prst="rect">
            <a:avLst/>
          </a:prstGeom>
        </p:spPr>
      </p:pic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3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sk-SK" b="1" dirty="0" smtClean="0">
                <a:solidFill>
                  <a:srgbClr val="00B0F0"/>
                </a:solidFill>
              </a:rPr>
              <a:t>Neinteraktívna komunikácia</a:t>
            </a:r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20" y="1071546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C000"/>
                </a:solidFill>
              </a:rPr>
              <a:t>Vieme už, že ide o komunikáciu </a:t>
            </a:r>
            <a:r>
              <a:rPr lang="sk-SK" b="1" dirty="0" err="1" smtClean="0">
                <a:solidFill>
                  <a:srgbClr val="FFC000"/>
                </a:solidFill>
              </a:rPr>
              <a:t>off-line</a:t>
            </a:r>
            <a:r>
              <a:rPr lang="sk-SK" b="1" dirty="0" smtClean="0">
                <a:solidFill>
                  <a:srgbClr val="FFC000"/>
                </a:solidFill>
              </a:rPr>
              <a:t> čo to ale znamená</a:t>
            </a:r>
            <a:r>
              <a:rPr lang="en-US" b="1" dirty="0" smtClean="0">
                <a:solidFill>
                  <a:srgbClr val="FFC000"/>
                </a:solidFill>
              </a:rPr>
              <a:t>?</a:t>
            </a:r>
            <a:endParaRPr lang="sk-SK" b="1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7158" y="1928802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Užívatelia nemôžu okamžite reagovať, a na správu reagujú až odstupom času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Patrí sem komunikácia prostredníctvom emailu, SMS, odkazovej schránky,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blogu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diskusného fóra...</a:t>
            </a:r>
          </a:p>
          <a:p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Obrázek 5" descr="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549" y="500042"/>
            <a:ext cx="2190765" cy="164307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57158" y="3286124"/>
            <a:ext cx="5500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C000"/>
                </a:solidFill>
              </a:rPr>
              <a:t>BLOG </a:t>
            </a:r>
            <a:r>
              <a:rPr lang="sk-SK" dirty="0" smtClean="0">
                <a:solidFill>
                  <a:srgbClr val="FFC000"/>
                </a:solidFill>
              </a:rPr>
              <a:t>je internetový denník jednej konkrétnej osoby, ktorý sa skladá z článkov, ku ktorým je pripojená diskusia pre ostatných čitateľov </a:t>
            </a:r>
            <a:r>
              <a:rPr lang="sk-SK" dirty="0" err="1" smtClean="0">
                <a:solidFill>
                  <a:srgbClr val="FFC000"/>
                </a:solidFill>
              </a:rPr>
              <a:t>blogu</a:t>
            </a:r>
            <a:endParaRPr lang="sk-SK" dirty="0">
              <a:solidFill>
                <a:srgbClr val="FFC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000760" y="4286256"/>
            <a:ext cx="285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Známe slovenské </a:t>
            </a:r>
            <a:r>
              <a:rPr lang="sk-SK" b="1" dirty="0" err="1" smtClean="0">
                <a:solidFill>
                  <a:srgbClr val="00B0F0"/>
                </a:solidFill>
              </a:rPr>
              <a:t>blogy</a:t>
            </a:r>
            <a:r>
              <a:rPr lang="sk-SK" b="1" dirty="0" smtClean="0">
                <a:solidFill>
                  <a:srgbClr val="00B0F0"/>
                </a:solidFill>
              </a:rPr>
              <a:t>:</a:t>
            </a:r>
          </a:p>
          <a:p>
            <a:r>
              <a:rPr lang="sk-SK" dirty="0" smtClean="0"/>
              <a:t>http:</a:t>
            </a:r>
            <a:r>
              <a:rPr lang="en-US" dirty="0" smtClean="0"/>
              <a:t>//blog.sme.sk/</a:t>
            </a:r>
          </a:p>
          <a:p>
            <a:r>
              <a:rPr lang="en-US" dirty="0" smtClean="0"/>
              <a:t>http</a:t>
            </a:r>
            <a:r>
              <a:rPr lang="sk-SK" dirty="0" smtClean="0"/>
              <a:t>:</a:t>
            </a:r>
            <a:r>
              <a:rPr lang="en-US" dirty="0" smtClean="0"/>
              <a:t>//www.bloger.sk</a:t>
            </a:r>
          </a:p>
          <a:p>
            <a:r>
              <a:rPr lang="en-US" dirty="0" smtClean="0"/>
              <a:t>http://blog.pravda.sk/</a:t>
            </a:r>
          </a:p>
          <a:p>
            <a:endParaRPr lang="sk-SK" dirty="0"/>
          </a:p>
        </p:txBody>
      </p:sp>
      <p:pic>
        <p:nvPicPr>
          <p:cNvPr id="9" name="Obrázek 8" descr="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2857496"/>
            <a:ext cx="1285884" cy="128016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14282" y="4643446"/>
            <a:ext cx="5500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Elektronick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á pošta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pri ktorej je nutné založiť si e-mailovú adresu. Službu využívame cez </a:t>
            </a:r>
            <a:r>
              <a:rPr lang="sk-SK" b="1" dirty="0" err="1" smtClean="0">
                <a:solidFill>
                  <a:schemeClr val="bg1">
                    <a:lumMod val="50000"/>
                  </a:schemeClr>
                </a:solidFill>
              </a:rPr>
              <a:t>webaplikácie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v internetovom prehliadači (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gmail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post,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azet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...) alebo cez program nainštalovaný v zariadení tzv. 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e-mailový klient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(Outlook Express, Outlook,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Mozilla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Thunderbird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...)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4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Ako funguje e-mail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4" name="Obrázek 3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0"/>
            <a:ext cx="1643074" cy="142875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85720" y="1357298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sk-SK" dirty="0" smtClean="0"/>
              <a:t>-mail je skratka pre „elektronickú poštu“ a na rozdiel od konvenčnej pošty, ide o spôsob písania a prijímania správ v elektronických komunikačných systémoch.</a:t>
            </a:r>
            <a:endParaRPr lang="sk-SK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7158" y="2214554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Každý email je zapísaný v tvare:  </a:t>
            </a:r>
            <a:r>
              <a:rPr lang="sk-SK" dirty="0" err="1">
                <a:solidFill>
                  <a:srgbClr val="FFC000"/>
                </a:solidFill>
              </a:rPr>
              <a:t>meno_adresáta</a:t>
            </a:r>
            <a:r>
              <a:rPr lang="en-US" dirty="0">
                <a:solidFill>
                  <a:srgbClr val="FFC000"/>
                </a:solidFill>
              </a:rPr>
              <a:t>@</a:t>
            </a:r>
            <a:r>
              <a:rPr lang="en-US" dirty="0" err="1">
                <a:solidFill>
                  <a:srgbClr val="FFC000"/>
                </a:solidFill>
              </a:rPr>
              <a:t>menopo</a:t>
            </a:r>
            <a:r>
              <a:rPr lang="sk-SK" dirty="0" err="1" smtClean="0">
                <a:solidFill>
                  <a:srgbClr val="FFC000"/>
                </a:solidFill>
              </a:rPr>
              <a:t>čítača_servera</a:t>
            </a:r>
            <a:endParaRPr lang="sk-SK" dirty="0">
              <a:solidFill>
                <a:srgbClr val="FFC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8596" y="2714620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Teda email v tvare 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jozko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.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mrkvicka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@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gmail.com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n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ám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prezrádza, že adresátom mailu bude Jožko Mrkvička a využíva na odoslanie pošty server 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googlu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– teda 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gmail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a to 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rostredníctvom webovej aplikácie (teda stránky 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  <a:hlinkClick r:id="rId4"/>
              </a:rPr>
              <a:t>www.gmail.com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). Tam má totiž Jožko registrovanú svoju mailovú schránku.</a:t>
            </a:r>
            <a:endParaRPr lang="sk-SK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2910" y="4429132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Jožko môže posielať elektronickú poštu len vtedy ak sa otvorí stránka </a:t>
            </a:r>
            <a:r>
              <a:rPr lang="sk-SK" dirty="0" err="1" smtClean="0"/>
              <a:t>gmailu</a:t>
            </a:r>
            <a:r>
              <a:rPr lang="sk-SK" dirty="0" smtClean="0"/>
              <a:t> a prihlási sa do svojho užívateľského účtu. </a:t>
            </a:r>
          </a:p>
          <a:p>
            <a:endParaRPr lang="sk-SK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14480" y="5429264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To však nie je jediná možnosť pre Jožka Mrkvičku ako používať e- mailovú komunikáciu...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10" name="Obrázek 9" descr="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34" y="5195885"/>
            <a:ext cx="1000720" cy="1662115"/>
          </a:xfrm>
          <a:prstGeom prst="rect">
            <a:avLst/>
          </a:prstGeom>
        </p:spPr>
      </p:pic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5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5715040" cy="1143000"/>
          </a:xfrm>
        </p:spPr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Čo je Emailový klient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4" name="Zástupný symbol pro obsah 3" descr="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9322" y="142852"/>
            <a:ext cx="3024218" cy="1623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214282" y="857232"/>
            <a:ext cx="5572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Jo</a:t>
            </a:r>
            <a:r>
              <a:rPr lang="sk-SK" dirty="0" err="1" smtClean="0"/>
              <a:t>žko</a:t>
            </a:r>
            <a:r>
              <a:rPr lang="sk-SK" dirty="0" smtClean="0"/>
              <a:t> Mrkvička začal pracovať ako asistent riaditeľa vo veľkej firme, ktorá sa zaoberá predajom motocyklov. Používal na komunikáciu s klientmi a dodávateľmi svoju súkromnú mailovú adresu, ktorú si už skôr vytvoril na </a:t>
            </a:r>
            <a:r>
              <a:rPr lang="sk-SK" dirty="0" err="1" smtClean="0"/>
              <a:t>gmail</a:t>
            </a:r>
            <a:r>
              <a:rPr lang="sk-SK" dirty="0" smtClean="0"/>
              <a:t> účte. Po čase zistil, že takáto komunikácia je komplikovaná a neprehľadná a najmä pomalá.</a:t>
            </a:r>
            <a:endParaRPr lang="sk-SK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5720" y="257174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00B0F0"/>
                </a:solidFill>
              </a:rPr>
              <a:t>Rozhodol sa preto používať Email klienta. Čo sa to teda pán Mrkvička rozhodol používať</a:t>
            </a:r>
            <a:r>
              <a:rPr lang="en-US" b="1" dirty="0" smtClean="0">
                <a:solidFill>
                  <a:srgbClr val="00B0F0"/>
                </a:solidFill>
              </a:rPr>
              <a:t>?</a:t>
            </a:r>
            <a:r>
              <a:rPr lang="sk-SK" b="1" dirty="0" smtClean="0">
                <a:solidFill>
                  <a:srgbClr val="00B0F0"/>
                </a:solidFill>
              </a:rPr>
              <a:t> </a:t>
            </a:r>
            <a:endParaRPr lang="sk-SK" b="1" dirty="0">
              <a:solidFill>
                <a:srgbClr val="00B0F0"/>
              </a:solidFill>
            </a:endParaRPr>
          </a:p>
        </p:txBody>
      </p:sp>
      <p:pic>
        <p:nvPicPr>
          <p:cNvPr id="7" name="Obrázek 6" descr="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2000240"/>
            <a:ext cx="688178" cy="114300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85720" y="3214686"/>
            <a:ext cx="392909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b="1" dirty="0" smtClean="0">
                <a:solidFill>
                  <a:srgbClr val="FFC000"/>
                </a:solidFill>
              </a:rPr>
              <a:t>E </a:t>
            </a:r>
            <a:r>
              <a:rPr lang="sk-SK" sz="1700" b="1" dirty="0" smtClean="0">
                <a:solidFill>
                  <a:srgbClr val="FFC000"/>
                </a:solidFill>
              </a:rPr>
              <a:t>– mailový (poštový) klient </a:t>
            </a:r>
            <a:r>
              <a:rPr lang="sk-SK" sz="1700" dirty="0" smtClean="0"/>
              <a:t>je program, ktorý zabezpečuje doručenie a </a:t>
            </a:r>
            <a:r>
              <a:rPr lang="sk-SK" sz="1700" dirty="0" smtClean="0"/>
              <a:t>prijímanie </a:t>
            </a:r>
            <a:r>
              <a:rPr lang="sk-SK" sz="1700" dirty="0" smtClean="0"/>
              <a:t>správ z poštových serverov.  Poštový server preberá odoslanú poštu z  </a:t>
            </a:r>
            <a:r>
              <a:rPr lang="sk-SK" sz="1700" dirty="0" err="1" smtClean="0"/>
              <a:t>klientského</a:t>
            </a:r>
            <a:r>
              <a:rPr lang="sk-SK" sz="1700" dirty="0" smtClean="0"/>
              <a:t> programu a doručí ju na poštový server adresáta – protokol </a:t>
            </a:r>
            <a:r>
              <a:rPr lang="sk-SK" sz="1700" b="1" dirty="0" smtClean="0">
                <a:solidFill>
                  <a:srgbClr val="00B0F0"/>
                </a:solidFill>
              </a:rPr>
              <a:t>SMTP</a:t>
            </a:r>
            <a:r>
              <a:rPr lang="sk-SK" sz="1700" dirty="0" smtClean="0"/>
              <a:t> (</a:t>
            </a:r>
            <a:r>
              <a:rPr lang="sk-SK" sz="1700" b="1" dirty="0" err="1" smtClean="0"/>
              <a:t>S</a:t>
            </a:r>
            <a:r>
              <a:rPr lang="sk-SK" sz="1700" dirty="0" err="1" smtClean="0"/>
              <a:t>imple</a:t>
            </a:r>
            <a:r>
              <a:rPr lang="sk-SK" sz="1700" dirty="0" smtClean="0"/>
              <a:t> </a:t>
            </a:r>
            <a:r>
              <a:rPr lang="sk-SK" sz="1700" b="1" dirty="0" smtClean="0"/>
              <a:t>M</a:t>
            </a:r>
            <a:r>
              <a:rPr lang="sk-SK" sz="1700" dirty="0" smtClean="0"/>
              <a:t>ail </a:t>
            </a:r>
            <a:r>
              <a:rPr lang="sk-SK" sz="1700" b="1" dirty="0" smtClean="0"/>
              <a:t>T</a:t>
            </a:r>
            <a:r>
              <a:rPr lang="sk-SK" sz="1700" dirty="0" smtClean="0"/>
              <a:t>ransfer </a:t>
            </a:r>
            <a:r>
              <a:rPr lang="sk-SK" sz="1700" b="1" dirty="0" err="1" smtClean="0"/>
              <a:t>P</a:t>
            </a:r>
            <a:r>
              <a:rPr lang="sk-SK" sz="1700" dirty="0" err="1" smtClean="0"/>
              <a:t>rotocol</a:t>
            </a:r>
            <a:r>
              <a:rPr lang="sk-SK" sz="1700" dirty="0" smtClean="0"/>
              <a:t>). Naopak </a:t>
            </a:r>
            <a:r>
              <a:rPr lang="sk-SK" sz="1700" dirty="0" err="1" smtClean="0"/>
              <a:t>príjimanie</a:t>
            </a:r>
            <a:r>
              <a:rPr lang="sk-SK" sz="1700" dirty="0" smtClean="0"/>
              <a:t> správ z poštového servera adresáta do </a:t>
            </a:r>
            <a:r>
              <a:rPr lang="sk-SK" sz="1700" dirty="0" err="1" smtClean="0"/>
              <a:t>klientského</a:t>
            </a:r>
            <a:r>
              <a:rPr lang="sk-SK" sz="1700" dirty="0" smtClean="0"/>
              <a:t> programu zabezpečuje protokol </a:t>
            </a:r>
            <a:r>
              <a:rPr lang="sk-SK" sz="1700" b="1" dirty="0" smtClean="0">
                <a:solidFill>
                  <a:srgbClr val="00B0F0"/>
                </a:solidFill>
              </a:rPr>
              <a:t>POP3</a:t>
            </a:r>
            <a:r>
              <a:rPr lang="sk-SK" sz="1700" dirty="0" smtClean="0"/>
              <a:t> (</a:t>
            </a:r>
            <a:r>
              <a:rPr lang="sk-SK" sz="1700" b="1" dirty="0" smtClean="0"/>
              <a:t>P</a:t>
            </a:r>
            <a:r>
              <a:rPr lang="sk-SK" sz="1700" dirty="0" smtClean="0"/>
              <a:t>ost </a:t>
            </a:r>
            <a:r>
              <a:rPr lang="sk-SK" sz="1700" b="1" dirty="0" smtClean="0"/>
              <a:t>O</a:t>
            </a:r>
            <a:r>
              <a:rPr lang="sk-SK" sz="1700" dirty="0" smtClean="0"/>
              <a:t>ffice </a:t>
            </a:r>
            <a:r>
              <a:rPr lang="sk-SK" sz="1700" b="1" dirty="0" err="1" smtClean="0"/>
              <a:t>P</a:t>
            </a:r>
            <a:r>
              <a:rPr lang="sk-SK" sz="1700" dirty="0" err="1" smtClean="0"/>
              <a:t>rotocol</a:t>
            </a:r>
            <a:r>
              <a:rPr lang="sk-SK" sz="1700" dirty="0" smtClean="0"/>
              <a:t> ver. 3). Pre správnu emailovú komunikáciu je nutné  aby fungovali oba protokoly.</a:t>
            </a:r>
            <a:r>
              <a:rPr lang="en-US" sz="1700" dirty="0" smtClean="0"/>
              <a:t> </a:t>
            </a:r>
            <a:r>
              <a:rPr lang="en-US" sz="1700" dirty="0" err="1" smtClean="0"/>
              <a:t>Existuje</a:t>
            </a:r>
            <a:r>
              <a:rPr lang="en-US" sz="1700" dirty="0" smtClean="0"/>
              <a:t> </a:t>
            </a:r>
            <a:r>
              <a:rPr lang="en-US" sz="1700" dirty="0" err="1" smtClean="0"/>
              <a:t>aj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00B0F0"/>
                </a:solidFill>
              </a:rPr>
              <a:t>IMAP</a:t>
            </a:r>
            <a:r>
              <a:rPr lang="en-US" sz="1700" dirty="0" smtClean="0"/>
              <a:t> </a:t>
            </a:r>
            <a:r>
              <a:rPr lang="en-US" sz="1700" dirty="0" err="1" smtClean="0"/>
              <a:t>protokol</a:t>
            </a:r>
            <a:r>
              <a:rPr lang="en-US" sz="1700" dirty="0" smtClean="0"/>
              <a:t>, </a:t>
            </a:r>
            <a:r>
              <a:rPr lang="en-US" sz="1700" dirty="0" err="1" smtClean="0"/>
              <a:t>ktor</a:t>
            </a:r>
            <a:r>
              <a:rPr lang="sk-SK" sz="1700" dirty="0" smtClean="0"/>
              <a:t>ý funguje obojsmerne.</a:t>
            </a:r>
            <a:endParaRPr lang="sk-SK" sz="1700" dirty="0"/>
          </a:p>
        </p:txBody>
      </p:sp>
      <p:pic>
        <p:nvPicPr>
          <p:cNvPr id="12" name="Obrázek 11" descr="1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2" y="3429000"/>
            <a:ext cx="4848230" cy="2681049"/>
          </a:xfrm>
          <a:prstGeom prst="rect">
            <a:avLst/>
          </a:prstGeom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6</a:t>
            </a:r>
            <a:endParaRPr lang="sk-SK" dirty="0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358378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Akých poštových klientov poznáme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1071546"/>
            <a:ext cx="2571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Microsoft Outlook</a:t>
            </a:r>
          </a:p>
          <a:p>
            <a:r>
              <a:rPr lang="en-US" dirty="0" smtClean="0"/>
              <a:t>Outlook Express</a:t>
            </a:r>
          </a:p>
          <a:p>
            <a:r>
              <a:rPr lang="en-US" dirty="0" smtClean="0"/>
              <a:t>Eudora</a:t>
            </a:r>
          </a:p>
          <a:p>
            <a:r>
              <a:rPr lang="en-US" dirty="0" smtClean="0"/>
              <a:t>Netscape Messenger</a:t>
            </a:r>
          </a:p>
          <a:p>
            <a:r>
              <a:rPr lang="en-US" dirty="0" smtClean="0"/>
              <a:t>Pegasus Mail</a:t>
            </a:r>
          </a:p>
          <a:p>
            <a:r>
              <a:rPr lang="en-US" dirty="0" smtClean="0"/>
              <a:t>Pine</a:t>
            </a:r>
          </a:p>
          <a:p>
            <a:r>
              <a:rPr lang="en-US" dirty="0" smtClean="0"/>
              <a:t>Calypso</a:t>
            </a:r>
          </a:p>
          <a:p>
            <a:r>
              <a:rPr lang="en-US" dirty="0" err="1" smtClean="0"/>
              <a:t>eM</a:t>
            </a:r>
            <a:r>
              <a:rPr lang="en-US" dirty="0" smtClean="0"/>
              <a:t> Client</a:t>
            </a:r>
            <a:endParaRPr lang="sk-SK" dirty="0" smtClean="0"/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Bat</a:t>
            </a:r>
            <a:endParaRPr lang="en-US" dirty="0" smtClean="0"/>
          </a:p>
          <a:p>
            <a:r>
              <a:rPr lang="en-US" b="1" dirty="0" smtClean="0">
                <a:solidFill>
                  <a:srgbClr val="FFC000"/>
                </a:solidFill>
              </a:rPr>
              <a:t>Mozilla Thunderbird</a:t>
            </a:r>
            <a:endParaRPr lang="sk-SK" b="1" dirty="0">
              <a:solidFill>
                <a:srgbClr val="FFC000"/>
              </a:solidFill>
            </a:endParaRPr>
          </a:p>
        </p:txBody>
      </p:sp>
      <p:pic>
        <p:nvPicPr>
          <p:cNvPr id="7" name="Obrázek 6" descr="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071546"/>
            <a:ext cx="4274727" cy="2643206"/>
          </a:xfrm>
          <a:prstGeom prst="rect">
            <a:avLst/>
          </a:prstGeom>
        </p:spPr>
      </p:pic>
      <p:pic>
        <p:nvPicPr>
          <p:cNvPr id="8" name="Obrázek 7" descr="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3" y="3929066"/>
            <a:ext cx="4170434" cy="2571768"/>
          </a:xfrm>
          <a:prstGeom prst="rect">
            <a:avLst/>
          </a:prstGeom>
        </p:spPr>
      </p:pic>
      <p:pic>
        <p:nvPicPr>
          <p:cNvPr id="9" name="Obrázek 8" descr="1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6718" y="3786190"/>
            <a:ext cx="4092999" cy="2571768"/>
          </a:xfrm>
          <a:prstGeom prst="rect">
            <a:avLst/>
          </a:prstGeom>
        </p:spPr>
      </p:pic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7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Čo je </a:t>
            </a:r>
            <a:r>
              <a:rPr lang="sk-SK" dirty="0" err="1" smtClean="0">
                <a:solidFill>
                  <a:srgbClr val="00B0F0"/>
                </a:solidFill>
              </a:rPr>
              <a:t>blog</a:t>
            </a:r>
            <a:r>
              <a:rPr lang="en-US" dirty="0" smtClean="0">
                <a:solidFill>
                  <a:srgbClr val="00B0F0"/>
                </a:solidFill>
              </a:rPr>
              <a:t>?</a:t>
            </a:r>
            <a:endParaRPr lang="sk-SK" dirty="0">
              <a:solidFill>
                <a:srgbClr val="00B0F0"/>
              </a:solidFill>
            </a:endParaRPr>
          </a:p>
        </p:txBody>
      </p:sp>
      <p:pic>
        <p:nvPicPr>
          <p:cNvPr id="4" name="Zástupný symbol pro obsah 3" descr="1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357166"/>
            <a:ext cx="3614734" cy="1976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214282" y="1500174"/>
            <a:ext cx="4643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sk-SK" dirty="0" err="1" smtClean="0"/>
              <a:t>ôvodne</a:t>
            </a:r>
            <a:r>
              <a:rPr lang="sk-SK" dirty="0" smtClean="0"/>
              <a:t> nazývaný </a:t>
            </a:r>
            <a:r>
              <a:rPr lang="sk-SK" b="1" dirty="0" err="1" smtClean="0">
                <a:solidFill>
                  <a:srgbClr val="FFC000"/>
                </a:solidFill>
              </a:rPr>
              <a:t>weblog</a:t>
            </a:r>
            <a:r>
              <a:rPr lang="sk-SK" dirty="0" smtClean="0"/>
              <a:t> (webový denník) je webové sídlo, ktoré umožňuje registrovaným užívateľom publikovať svoje názory, skúsenosti k určitým témam. Príspevky sú chronologicky zoradené a autor príspevkov sa volá </a:t>
            </a:r>
            <a:r>
              <a:rPr lang="sk-SK" b="1" dirty="0" err="1" smtClean="0">
                <a:solidFill>
                  <a:srgbClr val="FFC000"/>
                </a:solidFill>
              </a:rPr>
              <a:t>bloger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5720" y="3071810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00B0F0"/>
                </a:solidFill>
              </a:rPr>
              <a:t>História </a:t>
            </a:r>
            <a:r>
              <a:rPr lang="sk-SK" sz="2000" b="1" dirty="0" err="1" smtClean="0">
                <a:solidFill>
                  <a:srgbClr val="00B0F0"/>
                </a:solidFill>
              </a:rPr>
              <a:t>blogingu</a:t>
            </a:r>
            <a:endParaRPr lang="sk-SK" sz="2000" b="1" dirty="0">
              <a:solidFill>
                <a:srgbClr val="00B0F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7158" y="3571876"/>
            <a:ext cx="85011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Koncom 90. rokov 20. storočia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Išlo o zhromažďovanie odkazov týkajúcich sa určitej témy a odkazov na nové články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Ku každej linke pripojil autor vlastný krátky komentár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Fungovali ako filter a vyhľadávali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www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stránky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Predchádzali im: internetové katalógy, kroniky, denníky, diskusné skupiny...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Na Slovensku bola klasická webová služba založená začiatkom roka 2004 </a:t>
            </a:r>
            <a:r>
              <a:rPr lang="sk-SK" b="1" dirty="0" err="1" smtClean="0">
                <a:solidFill>
                  <a:schemeClr val="bg1">
                    <a:lumMod val="50000"/>
                  </a:schemeClr>
                </a:solidFill>
              </a:rPr>
              <a:t>Blog.sk</a:t>
            </a:r>
            <a:endParaRPr lang="sk-SK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Klasické a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online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spravodajstvo s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blogmi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vzniklo koncom roka 2004 denníkom </a:t>
            </a:r>
            <a:r>
              <a:rPr lang="sk-SK" b="1" dirty="0" smtClean="0">
                <a:solidFill>
                  <a:schemeClr val="bg1">
                    <a:lumMod val="50000"/>
                  </a:schemeClr>
                </a:solidFill>
              </a:rPr>
              <a:t>SME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, poskytol tak možnosť svojim čitateľom písať svoje názory k článkom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V roku 2015 sa na Slovensku uskutočnila 1. súťaž určená pre slovenských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blogerov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blogerky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s názvom BLOGER ROKA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8</a:t>
            </a:r>
            <a:endParaRPr lang="sk-SK"/>
          </a:p>
        </p:txBody>
      </p:sp>
    </p:spTree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3929058" cy="1143000"/>
          </a:xfrm>
        </p:spPr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Príklady </a:t>
            </a:r>
            <a:r>
              <a:rPr lang="sk-SK" dirty="0" err="1" smtClean="0">
                <a:solidFill>
                  <a:srgbClr val="00B0F0"/>
                </a:solidFill>
              </a:rPr>
              <a:t>blogov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3357563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http://blog.portal.sk/</a:t>
            </a:r>
            <a:endParaRPr lang="sk-SK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 https://menucka.sk/magazin/najlepsie-slovenske-foodblogy-1/</a:t>
            </a:r>
            <a:endParaRPr lang="sk-SK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  <a:hlinkClick r:id="rId5"/>
              </a:rPr>
              <a:t> https://blog.sme.sk/</a:t>
            </a:r>
            <a:endParaRPr lang="sk-SK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  <a:hlinkClick r:id="rId6"/>
              </a:rPr>
              <a:t>https://dennikn.sk/blog/</a:t>
            </a:r>
            <a:endParaRPr lang="sk-SK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bg1">
                    <a:lumMod val="50000"/>
                  </a:schemeClr>
                </a:solidFill>
                <a:hlinkClick r:id="rId7"/>
              </a:rPr>
              <a:t> http://birdz.sk/blogy/</a:t>
            </a:r>
            <a:endParaRPr lang="sk-SK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k-SK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Obrázek 5" descr="1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357686" y="214290"/>
            <a:ext cx="4660810" cy="3000396"/>
          </a:xfrm>
          <a:prstGeom prst="rect">
            <a:avLst/>
          </a:prstGeom>
        </p:spPr>
      </p:pic>
      <p:pic>
        <p:nvPicPr>
          <p:cNvPr id="7" name="Obrázek 6" descr="1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8662" y="1000108"/>
            <a:ext cx="2466975" cy="18478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28596" y="5214950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C000"/>
                </a:solidFill>
              </a:rPr>
              <a:t>ABECEDNÝ ZOZNAM BLOGOV </a:t>
            </a:r>
            <a:r>
              <a:rPr lang="sk-SK" dirty="0" smtClean="0"/>
              <a:t>nájdete na stránke </a:t>
            </a:r>
            <a:r>
              <a:rPr lang="sk-SK" dirty="0" err="1" smtClean="0">
                <a:solidFill>
                  <a:srgbClr val="00B0F0"/>
                </a:solidFill>
              </a:rPr>
              <a:t>blog.pravda.sk</a:t>
            </a:r>
            <a:endParaRPr lang="sk-SK" dirty="0" smtClean="0">
              <a:solidFill>
                <a:srgbClr val="00B0F0"/>
              </a:solidFill>
            </a:endParaRPr>
          </a:p>
        </p:txBody>
      </p:sp>
      <p:pic>
        <p:nvPicPr>
          <p:cNvPr id="10" name="Obrázek 9" descr="20.jpg">
            <a:hlinkClick r:id="rId10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4876" y="5214950"/>
            <a:ext cx="3352800" cy="685800"/>
          </a:xfrm>
          <a:prstGeom prst="rect">
            <a:avLst/>
          </a:prstGeom>
        </p:spPr>
      </p:pic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9</a:t>
            </a:r>
            <a:endParaRPr lang="sk-SK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957</Words>
  <Application>Microsoft Office PowerPoint</Application>
  <PresentationFormat>Předvádění na obrazovce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Téma :  KOMUNIKÁCIA A SPOLUPRÁCA</vt:lpstr>
      <vt:lpstr>Aké druhy komunikácie prostredníctvom IKT rozoznávame?</vt:lpstr>
      <vt:lpstr>Interaktívna komunikácia</vt:lpstr>
      <vt:lpstr>Neinteraktívna komunikácia</vt:lpstr>
      <vt:lpstr>Ako funguje e-mail?</vt:lpstr>
      <vt:lpstr>Čo je Emailový klient?</vt:lpstr>
      <vt:lpstr>Akých poštových klientov poznáme?</vt:lpstr>
      <vt:lpstr>Čo je blog?</vt:lpstr>
      <vt:lpstr>Príklady blogov</vt:lpstr>
      <vt:lpstr>Diskusné fórum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:  KOMUNIKÁCIA A SPOLUPRÁCA</dc:title>
  <dc:creator>admin</dc:creator>
  <cp:lastModifiedBy>admin</cp:lastModifiedBy>
  <cp:revision>82</cp:revision>
  <dcterms:created xsi:type="dcterms:W3CDTF">2019-03-07T07:19:10Z</dcterms:created>
  <dcterms:modified xsi:type="dcterms:W3CDTF">2019-03-11T09:49:40Z</dcterms:modified>
</cp:coreProperties>
</file>